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heme/themeOverride2.xml" ContentType="application/vnd.openxmlformats-officedocument.themeOverr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2.xml" ContentType="application/vnd.openxmlformats-officedocument.presentationml.tags+xml"/>
  <Override PartName="/ppt/notesSlides/notesSlide17.xml" ContentType="application/vnd.openxmlformats-officedocument.presentationml.notesSlide+xml"/>
  <Override PartName="/ppt/tags/tag3.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4.xml" ContentType="application/vnd.openxmlformats-officedocument.presentationml.tags+xml"/>
  <Override PartName="/ppt/notesSlides/notesSlide21.xml" ContentType="application/vnd.openxmlformats-officedocument.presentationml.notesSlide+xml"/>
  <Override PartName="/ppt/tags/tag5.xml" ContentType="application/vnd.openxmlformats-officedocument.presentationml.tags+xml"/>
  <Override PartName="/ppt/notesSlides/notesSlide22.xml" ContentType="application/vnd.openxmlformats-officedocument.presentationml.notesSlide+xml"/>
  <Override PartName="/ppt/tags/tag6.xml" ContentType="application/vnd.openxmlformats-officedocument.presentationml.tags+xml"/>
  <Override PartName="/ppt/notesSlides/notesSlide23.xml" ContentType="application/vnd.openxmlformats-officedocument.presentationml.notesSlide+xml"/>
  <Override PartName="/ppt/tags/tag7.xml" ContentType="application/vnd.openxmlformats-officedocument.presentationml.tags+xml"/>
  <Override PartName="/ppt/notesSlides/notesSlide24.xml" ContentType="application/vnd.openxmlformats-officedocument.presentationml.notesSlide+xml"/>
  <Override PartName="/ppt/tags/tag8.xml" ContentType="application/vnd.openxmlformats-officedocument.presentationml.tags+xml"/>
  <Override PartName="/ppt/notesSlides/notesSlide25.xml" ContentType="application/vnd.openxmlformats-officedocument.presentationml.notesSlide+xml"/>
  <Override PartName="/ppt/tags/tag9.xml" ContentType="application/vnd.openxmlformats-officedocument.presentationml.tags+xml"/>
  <Override PartName="/ppt/notesSlides/notesSlide26.xml" ContentType="application/vnd.openxmlformats-officedocument.presentationml.notesSlide+xml"/>
  <Override PartName="/ppt/tags/tag10.xml" ContentType="application/vnd.openxmlformats-officedocument.presentationml.tags+xml"/>
  <Override PartName="/ppt/notesSlides/notesSlide27.xml" ContentType="application/vnd.openxmlformats-officedocument.presentationml.notesSlide+xml"/>
  <Override PartName="/ppt/theme/themeOverride3.xml" ContentType="application/vnd.openxmlformats-officedocument.themeOverr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tags/tag11.xml" ContentType="application/vnd.openxmlformats-officedocument.presentationml.tags+xml"/>
  <Override PartName="/ppt/notesSlides/notesSlide30.xml" ContentType="application/vnd.openxmlformats-officedocument.presentationml.notesSlide+xml"/>
  <Override PartName="/ppt/theme/themeOverride4.xml" ContentType="application/vnd.openxmlformats-officedocument.themeOverr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tags/tag12.xml" ContentType="application/vnd.openxmlformats-officedocument.presentationml.tags+xml"/>
  <Override PartName="/ppt/notesSlides/notesSlide33.xml" ContentType="application/vnd.openxmlformats-officedocument.presentationml.notesSlide+xml"/>
  <Override PartName="/ppt/tags/tag13.xml" ContentType="application/vnd.openxmlformats-officedocument.presentationml.tags+xml"/>
  <Override PartName="/ppt/notesSlides/notesSlide34.xml" ContentType="application/vnd.openxmlformats-officedocument.presentationml.notesSlide+xml"/>
  <Override PartName="/ppt/tags/tag14.xml" ContentType="application/vnd.openxmlformats-officedocument.presentationml.tags+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tags/tag15.xml" ContentType="application/vnd.openxmlformats-officedocument.presentationml.tags+xml"/>
  <Override PartName="/ppt/notesSlides/notesSlide38.xml" ContentType="application/vnd.openxmlformats-officedocument.presentationml.notesSlide+xml"/>
  <Override PartName="/ppt/tags/tag16.xml" ContentType="application/vnd.openxmlformats-officedocument.presentationml.tags+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2" r:id="rId2"/>
    <p:sldMasterId id="2147483684" r:id="rId3"/>
    <p:sldMasterId id="2147483696" r:id="rId4"/>
    <p:sldMasterId id="2147483708" r:id="rId5"/>
  </p:sldMasterIdLst>
  <p:notesMasterIdLst>
    <p:notesMasterId r:id="rId46"/>
  </p:notesMasterIdLst>
  <p:sldIdLst>
    <p:sldId id="289" r:id="rId6"/>
    <p:sldId id="295" r:id="rId7"/>
    <p:sldId id="290" r:id="rId8"/>
    <p:sldId id="298" r:id="rId9"/>
    <p:sldId id="297" r:id="rId10"/>
    <p:sldId id="296" r:id="rId11"/>
    <p:sldId id="291" r:id="rId12"/>
    <p:sldId id="292" r:id="rId13"/>
    <p:sldId id="293" r:id="rId14"/>
    <p:sldId id="294" r:id="rId15"/>
    <p:sldId id="299" r:id="rId16"/>
    <p:sldId id="300" r:id="rId17"/>
    <p:sldId id="303" r:id="rId18"/>
    <p:sldId id="259" r:id="rId19"/>
    <p:sldId id="260" r:id="rId20"/>
    <p:sldId id="261" r:id="rId21"/>
    <p:sldId id="262" r:id="rId22"/>
    <p:sldId id="263" r:id="rId23"/>
    <p:sldId id="264" r:id="rId24"/>
    <p:sldId id="265" r:id="rId25"/>
    <p:sldId id="301" r:id="rId26"/>
    <p:sldId id="266" r:id="rId27"/>
    <p:sldId id="268" r:id="rId28"/>
    <p:sldId id="269" r:id="rId29"/>
    <p:sldId id="270" r:id="rId30"/>
    <p:sldId id="302" r:id="rId31"/>
    <p:sldId id="271" r:id="rId32"/>
    <p:sldId id="304" r:id="rId33"/>
    <p:sldId id="287" r:id="rId34"/>
    <p:sldId id="272" r:id="rId35"/>
    <p:sldId id="305" r:id="rId36"/>
    <p:sldId id="275" r:id="rId37"/>
    <p:sldId id="276" r:id="rId38"/>
    <p:sldId id="277" r:id="rId39"/>
    <p:sldId id="278" r:id="rId40"/>
    <p:sldId id="288" r:id="rId41"/>
    <p:sldId id="279" r:id="rId42"/>
    <p:sldId id="280" r:id="rId43"/>
    <p:sldId id="281" r:id="rId44"/>
    <p:sldId id="282" r:id="rId4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498" autoAdjust="0"/>
    <p:restoredTop sz="54682" autoAdjust="0"/>
  </p:normalViewPr>
  <p:slideViewPr>
    <p:cSldViewPr>
      <p:cViewPr varScale="1">
        <p:scale>
          <a:sx n="45" d="100"/>
          <a:sy n="45" d="100"/>
        </p:scale>
        <p:origin x="-2290" y="-82"/>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6528"/>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3" Type="http://schemas.openxmlformats.org/officeDocument/2006/relationships/slideMaster" Target="slideMasters/slideMaster3.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slide" Target="slides/slide36.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viewProps" Target="viewProps.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9D3A518-3FDD-4434-BCE5-05DFC19CE521}" type="datetimeFigureOut">
              <a:rPr lang="en-US" smtClean="0"/>
              <a:t>9/18/2013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2281B28-F853-4353-8207-7764A6C8BF76}" type="slidenum">
              <a:rPr lang="en-US" smtClean="0"/>
              <a:t>‹#›</a:t>
            </a:fld>
            <a:endParaRPr lang="en-US"/>
          </a:p>
        </p:txBody>
      </p:sp>
    </p:spTree>
    <p:extLst>
      <p:ext uri="{BB962C8B-B14F-4D97-AF65-F5344CB8AC3E}">
        <p14:creationId xmlns:p14="http://schemas.microsoft.com/office/powerpoint/2010/main" val="20555770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cell can be thought of as</a:t>
            </a:r>
            <a:r>
              <a:rPr lang="en-US" baseline="0" dirty="0" smtClean="0"/>
              <a:t> a big state machine.  When you take the chemical specifics out of the description of the system, you are left with a mathematical object, and many principles from other areas of engineering can be applied to those models. Two terms that pertain to models of this type are </a:t>
            </a:r>
            <a:r>
              <a:rPr lang="en-US" baseline="0" dirty="0" err="1" smtClean="0"/>
              <a:t>orthogonality</a:t>
            </a:r>
            <a:r>
              <a:rPr lang="en-US" baseline="0" dirty="0" smtClean="0"/>
              <a:t> and equivalence.</a:t>
            </a:r>
            <a:endParaRPr lang="en-US" dirty="0"/>
          </a:p>
        </p:txBody>
      </p:sp>
      <p:sp>
        <p:nvSpPr>
          <p:cNvPr id="4" name="Slide Number Placeholder 3"/>
          <p:cNvSpPr>
            <a:spLocks noGrp="1"/>
          </p:cNvSpPr>
          <p:nvPr>
            <p:ph type="sldNum" sz="quarter" idx="10"/>
          </p:nvPr>
        </p:nvSpPr>
        <p:spPr/>
        <p:txBody>
          <a:bodyPr/>
          <a:lstStyle/>
          <a:p>
            <a:fld id="{F2281B28-F853-4353-8207-7764A6C8BF76}" type="slidenum">
              <a:rPr lang="en-US" smtClean="0"/>
              <a:t>1</a:t>
            </a:fld>
            <a:endParaRPr lang="en-US"/>
          </a:p>
        </p:txBody>
      </p:sp>
    </p:spTree>
    <p:extLst>
      <p:ext uri="{BB962C8B-B14F-4D97-AF65-F5344CB8AC3E}">
        <p14:creationId xmlns:p14="http://schemas.microsoft.com/office/powerpoint/2010/main" val="41998095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Image Placeholder 1"/>
          <p:cNvSpPr>
            <a:spLocks noGrp="1" noRot="1" noChangeAspect="1" noTextEdit="1"/>
          </p:cNvSpPr>
          <p:nvPr>
            <p:ph type="sldImg"/>
          </p:nvPr>
        </p:nvSpPr>
        <p:spPr bwMode="auto">
          <a:noFill/>
          <a:ln>
            <a:solidFill>
              <a:srgbClr val="000000"/>
            </a:solidFill>
            <a:miter lim="800000"/>
            <a:headEnd/>
            <a:tailEnd/>
          </a:ln>
        </p:spPr>
      </p:sp>
      <p:sp>
        <p:nvSpPr>
          <p:cNvPr id="41987"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dirty="0" smtClean="0"/>
              <a:t>We could also have a complex of A</a:t>
            </a:r>
            <a:r>
              <a:rPr lang="en-US" baseline="0" dirty="0" smtClean="0"/>
              <a:t>.  Though A presumably can still dissociate and access the same states as free-A, that bound state would participate in its own set of interactions and is thus a distinct species.  In the context of metabolic engineering, we have made a major distinction between the </a:t>
            </a:r>
            <a:r>
              <a:rPr lang="en-US" baseline="0" dirty="0" err="1" smtClean="0"/>
              <a:t>monofunctional</a:t>
            </a:r>
            <a:r>
              <a:rPr lang="en-US" baseline="0" dirty="0" smtClean="0"/>
              <a:t> enzymes and polymeric </a:t>
            </a:r>
            <a:r>
              <a:rPr lang="en-US" baseline="0" dirty="0" err="1" smtClean="0"/>
              <a:t>megasynthases</a:t>
            </a:r>
            <a:r>
              <a:rPr lang="en-US" baseline="0" dirty="0" smtClean="0"/>
              <a:t> because of the major difference in design caused by the </a:t>
            </a:r>
            <a:r>
              <a:rPr lang="en-US" baseline="0" dirty="0" err="1" smtClean="0"/>
              <a:t>complexation</a:t>
            </a:r>
            <a:r>
              <a:rPr lang="en-US" baseline="0" dirty="0" smtClean="0"/>
              <a:t> of the substrate to the enzyme in the latter case.  When the enzyme just lets go of the product, all molecules with that structure become equivalent and thus the effect of putting enzymes together in combination is predictable.  In the </a:t>
            </a:r>
            <a:r>
              <a:rPr lang="en-US" baseline="0" dirty="0" err="1" smtClean="0"/>
              <a:t>megasynthase</a:t>
            </a:r>
            <a:r>
              <a:rPr lang="en-US" baseline="0" dirty="0" smtClean="0"/>
              <a:t> case, one cannot make any assumptions about equivalence of the chemical intermediates themselves because they are no longer equivalent due to their participation in a complex.</a:t>
            </a:r>
            <a:endParaRPr lang="en-US" dirty="0" smtClean="0"/>
          </a:p>
        </p:txBody>
      </p:sp>
      <p:sp>
        <p:nvSpPr>
          <p:cNvPr id="4" name="Slide Number Placeholder 3"/>
          <p:cNvSpPr>
            <a:spLocks noGrp="1"/>
          </p:cNvSpPr>
          <p:nvPr>
            <p:ph type="sldNum" sz="quarter" idx="5"/>
          </p:nvPr>
        </p:nvSpPr>
        <p:spPr/>
        <p:txBody>
          <a:bodyPr/>
          <a:lstStyle/>
          <a:p>
            <a:pPr>
              <a:defRPr/>
            </a:pPr>
            <a:fld id="{518F740E-F5BE-4A57-874F-0ECF2DB7E5CC}" type="slidenum">
              <a:rPr lang="en-US">
                <a:solidFill>
                  <a:prstClr val="black"/>
                </a:solidFill>
              </a:rPr>
              <a:pPr>
                <a:defRPr/>
              </a:pPr>
              <a:t>10</a:t>
            </a:fld>
            <a:endParaRPr lang="en-US">
              <a:solidFill>
                <a:prstClr val="black"/>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Image Placeholder 1"/>
          <p:cNvSpPr>
            <a:spLocks noGrp="1" noRot="1" noChangeAspect="1" noTextEdit="1"/>
          </p:cNvSpPr>
          <p:nvPr>
            <p:ph type="sldImg"/>
          </p:nvPr>
        </p:nvSpPr>
        <p:spPr bwMode="auto">
          <a:noFill/>
          <a:ln>
            <a:solidFill>
              <a:srgbClr val="000000"/>
            </a:solidFill>
            <a:miter lim="800000"/>
            <a:headEnd/>
            <a:tailEnd/>
          </a:ln>
        </p:spPr>
      </p:sp>
      <p:sp>
        <p:nvSpPr>
          <p:cNvPr id="41987"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dirty="0" smtClean="0"/>
              <a:t>The concept of equivalent or orthogonal</a:t>
            </a:r>
            <a:r>
              <a:rPr lang="en-US" baseline="0" dirty="0" smtClean="0"/>
              <a:t> biomolecules can also be applied to sets of biomolecules. Here we see two different routs for catabolism of xylose.  In pathway A, xylose is transported, then reduced, </a:t>
            </a:r>
            <a:r>
              <a:rPr lang="en-US" baseline="0" dirty="0" err="1" smtClean="0"/>
              <a:t>reoxidized</a:t>
            </a:r>
            <a:r>
              <a:rPr lang="en-US" baseline="0" dirty="0" smtClean="0"/>
              <a:t>, then phosphorylated to get the product.  In pathway B, xylose is transported, then phosphorylated directly.  Both routes have the general effect of inputting extracellular xylose and outputting </a:t>
            </a:r>
            <a:r>
              <a:rPr lang="en-US" baseline="0" dirty="0" err="1" smtClean="0"/>
              <a:t>cytoplasmidc</a:t>
            </a:r>
            <a:r>
              <a:rPr lang="en-US" baseline="0" dirty="0" smtClean="0"/>
              <a:t> xylulose-5-phosphate. From a design perspective, these sets of enzymes are equivalent in the sense that you could use either one to achieve the desired affect of incorporating xylose into metabolism.</a:t>
            </a:r>
            <a:endParaRPr lang="en-US" dirty="0" smtClean="0"/>
          </a:p>
        </p:txBody>
      </p:sp>
      <p:sp>
        <p:nvSpPr>
          <p:cNvPr id="4" name="Slide Number Placeholder 3"/>
          <p:cNvSpPr>
            <a:spLocks noGrp="1"/>
          </p:cNvSpPr>
          <p:nvPr>
            <p:ph type="sldNum" sz="quarter" idx="5"/>
          </p:nvPr>
        </p:nvSpPr>
        <p:spPr/>
        <p:txBody>
          <a:bodyPr/>
          <a:lstStyle/>
          <a:p>
            <a:pPr>
              <a:defRPr/>
            </a:pPr>
            <a:fld id="{518F740E-F5BE-4A57-874F-0ECF2DB7E5CC}" type="slidenum">
              <a:rPr lang="en-US">
                <a:solidFill>
                  <a:prstClr val="black"/>
                </a:solidFill>
              </a:rPr>
              <a:pPr>
                <a:defRPr/>
              </a:pPr>
              <a:t>11</a:t>
            </a:fld>
            <a:endParaRPr lang="en-US">
              <a:solidFill>
                <a:prstClr val="black"/>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Image Placeholder 1"/>
          <p:cNvSpPr>
            <a:spLocks noGrp="1" noRot="1" noChangeAspect="1" noTextEdit="1"/>
          </p:cNvSpPr>
          <p:nvPr>
            <p:ph type="sldImg"/>
          </p:nvPr>
        </p:nvSpPr>
        <p:spPr bwMode="auto">
          <a:noFill/>
          <a:ln>
            <a:solidFill>
              <a:srgbClr val="000000"/>
            </a:solidFill>
            <a:miter lim="800000"/>
            <a:headEnd/>
            <a:tailEnd/>
          </a:ln>
        </p:spPr>
      </p:sp>
      <p:sp>
        <p:nvSpPr>
          <p:cNvPr id="41987"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dirty="0" smtClean="0"/>
              <a:t>Similarly we can speak of orthogonal</a:t>
            </a:r>
            <a:r>
              <a:rPr lang="en-US" baseline="0" dirty="0" smtClean="0"/>
              <a:t> pathways.  For example, we can </a:t>
            </a:r>
            <a:r>
              <a:rPr lang="en-US" baseline="0" dirty="0" err="1" smtClean="0"/>
              <a:t>orthogonalize</a:t>
            </a:r>
            <a:r>
              <a:rPr lang="en-US" baseline="0" dirty="0" smtClean="0"/>
              <a:t> a biosynthetic pathway by localizing the entire path to an organelle.  Here folks moved the </a:t>
            </a:r>
            <a:r>
              <a:rPr lang="en-US" baseline="0" dirty="0" err="1" smtClean="0"/>
              <a:t>Atsumi</a:t>
            </a:r>
            <a:r>
              <a:rPr lang="en-US" baseline="0" dirty="0" smtClean="0"/>
              <a:t> pathway from the cytoplasm to a </a:t>
            </a:r>
            <a:r>
              <a:rPr lang="en-US" baseline="0" dirty="0" err="1" smtClean="0"/>
              <a:t>mitochondrian</a:t>
            </a:r>
            <a:r>
              <a:rPr lang="en-US" baseline="0" dirty="0" smtClean="0"/>
              <a:t>.  In this way, all the intermediates and enzymes are now distinct species from their cytoplasmic counterparts.  These strategies have the desired affect of preventing unwanted interactions in the cell that can cause toxicity or loss of flux.</a:t>
            </a:r>
            <a:endParaRPr lang="en-US" dirty="0" smtClean="0"/>
          </a:p>
        </p:txBody>
      </p:sp>
      <p:sp>
        <p:nvSpPr>
          <p:cNvPr id="4" name="Slide Number Placeholder 3"/>
          <p:cNvSpPr>
            <a:spLocks noGrp="1"/>
          </p:cNvSpPr>
          <p:nvPr>
            <p:ph type="sldNum" sz="quarter" idx="5"/>
          </p:nvPr>
        </p:nvSpPr>
        <p:spPr/>
        <p:txBody>
          <a:bodyPr/>
          <a:lstStyle/>
          <a:p>
            <a:pPr>
              <a:defRPr/>
            </a:pPr>
            <a:fld id="{518F740E-F5BE-4A57-874F-0ECF2DB7E5CC}" type="slidenum">
              <a:rPr lang="en-US">
                <a:solidFill>
                  <a:prstClr val="black"/>
                </a:solidFill>
              </a:rPr>
              <a:pPr>
                <a:defRPr/>
              </a:pPr>
              <a:t>12</a:t>
            </a:fld>
            <a:endParaRPr lang="en-US">
              <a:solidFill>
                <a:prstClr val="black"/>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5A83B14-157C-4B1F-9044-9A74752FDE46}" type="slidenum">
              <a:rPr lang="en-US" smtClean="0">
                <a:solidFill>
                  <a:prstClr val="black"/>
                </a:solidFill>
              </a:rPr>
              <a:pPr/>
              <a:t>13</a:t>
            </a:fld>
            <a:endParaRPr lang="en-US">
              <a:solidFill>
                <a:prstClr val="black"/>
              </a:solidFill>
            </a:endParaRPr>
          </a:p>
        </p:txBody>
      </p:sp>
    </p:spTree>
    <p:extLst>
      <p:ext uri="{BB962C8B-B14F-4D97-AF65-F5344CB8AC3E}">
        <p14:creationId xmlns:p14="http://schemas.microsoft.com/office/powerpoint/2010/main" val="40305601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p:cNvSpPr>
            <a:spLocks noGrp="1" noRot="1" noChangeAspect="1" noTextEdit="1"/>
          </p:cNvSpPr>
          <p:nvPr>
            <p:ph type="sldImg"/>
          </p:nvPr>
        </p:nvSpPr>
        <p:spPr bwMode="auto">
          <a:noFill/>
          <a:ln>
            <a:solidFill>
              <a:srgbClr val="000000"/>
            </a:solidFill>
            <a:miter lim="800000"/>
            <a:headEnd/>
            <a:tailEnd/>
          </a:ln>
        </p:spPr>
      </p:sp>
      <p:sp>
        <p:nvSpPr>
          <p:cNvPr id="32771"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r>
              <a:rPr lang="en-US" dirty="0" err="1" smtClean="0"/>
              <a:t>Polyketides</a:t>
            </a:r>
            <a:r>
              <a:rPr lang="en-US" dirty="0" smtClean="0"/>
              <a:t> natively have an unfortunate tendency to exist in organisms that are difficult to bioengineer.  Many of them are fungi or bacteria</a:t>
            </a:r>
            <a:r>
              <a:rPr lang="en-US" baseline="0" dirty="0" smtClean="0"/>
              <a:t> that simply aren’t genetically tractable.  The difficulty of installing a DNA into a cell is what primarily determines how many genetic constructs you can test in an experiment.  Because of this fundamental bottleneck, it is far easier to engineer a pathway once you have moved it into a genetically-easy organism like E. coli or Yeast.</a:t>
            </a:r>
            <a:endParaRPr lang="en-US" dirty="0" smtClean="0"/>
          </a:p>
        </p:txBody>
      </p:sp>
      <p:sp>
        <p:nvSpPr>
          <p:cNvPr id="4" name="Slide Number Placeholder 3"/>
          <p:cNvSpPr>
            <a:spLocks noGrp="1"/>
          </p:cNvSpPr>
          <p:nvPr>
            <p:ph type="sldNum" sz="quarter" idx="5"/>
          </p:nvPr>
        </p:nvSpPr>
        <p:spPr/>
        <p:txBody>
          <a:bodyPr/>
          <a:lstStyle/>
          <a:p>
            <a:pPr>
              <a:defRPr/>
            </a:pPr>
            <a:fld id="{8A81FB92-EB26-4D4C-8D0F-7E96564A618D}" type="slidenum">
              <a:rPr lang="en-US">
                <a:solidFill>
                  <a:prstClr val="black"/>
                </a:solidFill>
              </a:rPr>
              <a:pPr>
                <a:defRPr/>
              </a:pPr>
              <a:t>14</a:t>
            </a:fld>
            <a:endParaRPr lang="en-US">
              <a:solidFill>
                <a:prstClr val="black"/>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Slide Image Placeholder 1"/>
          <p:cNvSpPr>
            <a:spLocks noGrp="1" noRot="1" noChangeAspect="1" noTextEdit="1"/>
          </p:cNvSpPr>
          <p:nvPr>
            <p:ph type="sldImg"/>
          </p:nvPr>
        </p:nvSpPr>
        <p:spPr bwMode="auto">
          <a:noFill/>
          <a:ln>
            <a:solidFill>
              <a:srgbClr val="000000"/>
            </a:solidFill>
            <a:miter lim="800000"/>
            <a:headEnd/>
            <a:tailEnd/>
          </a:ln>
        </p:spPr>
      </p:sp>
      <p:sp>
        <p:nvSpPr>
          <p:cNvPr id="33795"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dirty="0" smtClean="0"/>
              <a:t>In this study, </a:t>
            </a:r>
            <a:r>
              <a:rPr lang="en-US" dirty="0" err="1" smtClean="0"/>
              <a:t>Khosla</a:t>
            </a:r>
            <a:r>
              <a:rPr lang="en-US" dirty="0" smtClean="0"/>
              <a:t> and coworkers</a:t>
            </a:r>
            <a:r>
              <a:rPr lang="en-US" baseline="0" dirty="0" smtClean="0"/>
              <a:t> move the biosynthetic pathway for the </a:t>
            </a:r>
            <a:r>
              <a:rPr lang="en-US" baseline="0" dirty="0" err="1" smtClean="0"/>
              <a:t>macrocyclic</a:t>
            </a:r>
            <a:r>
              <a:rPr lang="en-US" baseline="0" dirty="0" smtClean="0"/>
              <a:t> core of the </a:t>
            </a:r>
            <a:r>
              <a:rPr lang="en-US" baseline="0" dirty="0" err="1" smtClean="0"/>
              <a:t>polyketide</a:t>
            </a:r>
            <a:r>
              <a:rPr lang="en-US" baseline="0" dirty="0" smtClean="0"/>
              <a:t> antibiotic erythromycin into E. coli. </a:t>
            </a:r>
            <a:endParaRPr lang="en-US" dirty="0" smtClean="0"/>
          </a:p>
        </p:txBody>
      </p:sp>
      <p:sp>
        <p:nvSpPr>
          <p:cNvPr id="4" name="Slide Number Placeholder 3"/>
          <p:cNvSpPr>
            <a:spLocks noGrp="1"/>
          </p:cNvSpPr>
          <p:nvPr>
            <p:ph type="sldNum" sz="quarter" idx="5"/>
          </p:nvPr>
        </p:nvSpPr>
        <p:spPr/>
        <p:txBody>
          <a:bodyPr/>
          <a:lstStyle/>
          <a:p>
            <a:pPr>
              <a:defRPr/>
            </a:pPr>
            <a:fld id="{67EB63C8-078C-4DE9-A5A7-3A4A5E00D961}" type="slidenum">
              <a:rPr lang="en-US">
                <a:solidFill>
                  <a:prstClr val="black"/>
                </a:solidFill>
              </a:rPr>
              <a:pPr>
                <a:defRPr/>
              </a:pPr>
              <a:t>15</a:t>
            </a:fld>
            <a:endParaRPr lang="en-US">
              <a:solidFill>
                <a:prstClr val="black"/>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Image Placeholder 1"/>
          <p:cNvSpPr>
            <a:spLocks noGrp="1" noRot="1" noChangeAspect="1" noTextEdit="1"/>
          </p:cNvSpPr>
          <p:nvPr>
            <p:ph type="sldImg"/>
          </p:nvPr>
        </p:nvSpPr>
        <p:spPr bwMode="auto">
          <a:noFill/>
          <a:ln>
            <a:solidFill>
              <a:srgbClr val="000000"/>
            </a:solidFill>
            <a:miter lim="800000"/>
            <a:headEnd/>
            <a:tailEnd/>
          </a:ln>
        </p:spPr>
      </p:sp>
      <p:sp>
        <p:nvSpPr>
          <p:cNvPr id="34819"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dirty="0" smtClean="0"/>
              <a:t>There</a:t>
            </a:r>
            <a:r>
              <a:rPr lang="en-US" baseline="0" dirty="0" smtClean="0"/>
              <a:t> are several problems that were encountered in this study and have since been encountered generally when trying to move PKS and NRPS pathways into E. coli.  </a:t>
            </a:r>
          </a:p>
          <a:p>
            <a:endParaRPr lang="en-US" baseline="0" dirty="0" smtClean="0"/>
          </a:p>
          <a:p>
            <a:r>
              <a:rPr lang="en-US" baseline="0" dirty="0" smtClean="0"/>
              <a:t>First, the polypeptides are unusually large for E. coli.  The largest E. coli proteins are around 1200 amino acids, and </a:t>
            </a:r>
            <a:r>
              <a:rPr lang="en-US" baseline="0" dirty="0" err="1" smtClean="0"/>
              <a:t>megasynthases</a:t>
            </a:r>
            <a:r>
              <a:rPr lang="en-US" baseline="0" dirty="0" smtClean="0"/>
              <a:t> are often 2000 amino acids.  Though many of the organisms that natively produce these enzymes are prokaryotes, the translational and chaperone machinery is different enough between these organisms that these genes often do not express well in </a:t>
            </a:r>
            <a:r>
              <a:rPr lang="en-US" baseline="0" dirty="0" err="1" smtClean="0"/>
              <a:t>enterobacteria</a:t>
            </a:r>
            <a:r>
              <a:rPr lang="en-US" baseline="0" dirty="0" smtClean="0"/>
              <a:t>.  It is common to observe low protein abundance or non-functional </a:t>
            </a:r>
            <a:r>
              <a:rPr lang="en-US" baseline="0" dirty="0" err="1" smtClean="0"/>
              <a:t>misfolded</a:t>
            </a:r>
            <a:r>
              <a:rPr lang="en-US" baseline="0" dirty="0" smtClean="0"/>
              <a:t> proteins.</a:t>
            </a:r>
          </a:p>
          <a:p>
            <a:endParaRPr lang="en-US" baseline="0" dirty="0" smtClean="0"/>
          </a:p>
          <a:p>
            <a:r>
              <a:rPr lang="en-US" baseline="0" dirty="0" smtClean="0"/>
              <a:t>Second, the </a:t>
            </a:r>
            <a:r>
              <a:rPr lang="en-US" baseline="0" dirty="0" err="1" smtClean="0"/>
              <a:t>megasynthases</a:t>
            </a:r>
            <a:r>
              <a:rPr lang="en-US" baseline="0" dirty="0" smtClean="0"/>
              <a:t> need to be </a:t>
            </a:r>
            <a:r>
              <a:rPr lang="en-US" baseline="0" dirty="0" err="1" smtClean="0"/>
              <a:t>pantetheinylated</a:t>
            </a:r>
            <a:r>
              <a:rPr lang="en-US" baseline="0" dirty="0" smtClean="0"/>
              <a:t> to supply the </a:t>
            </a:r>
            <a:r>
              <a:rPr lang="en-US" baseline="0" dirty="0" err="1" smtClean="0"/>
              <a:t>thiol</a:t>
            </a:r>
            <a:r>
              <a:rPr lang="en-US" baseline="0" dirty="0" smtClean="0"/>
              <a:t> linker on each ACP domain.  Though this all boils down to adding another enzyme to add that group, sometimes an appropriate enzyme is unknown.</a:t>
            </a:r>
          </a:p>
          <a:p>
            <a:endParaRPr lang="en-US" baseline="0" dirty="0" smtClean="0"/>
          </a:p>
          <a:p>
            <a:r>
              <a:rPr lang="en-US" baseline="0" dirty="0" smtClean="0"/>
              <a:t>Sometimes one of the monomer units is not produced in the chassis.  In this biosynthesis, </a:t>
            </a:r>
            <a:r>
              <a:rPr lang="en-US" baseline="0" dirty="0" err="1" smtClean="0"/>
              <a:t>propionyl</a:t>
            </a:r>
            <a:r>
              <a:rPr lang="en-US" baseline="0" dirty="0" smtClean="0"/>
              <a:t>-CoA is the initiating unit.  This metabolite is made in E. coli, but in low abundance and flux.  The </a:t>
            </a:r>
            <a:r>
              <a:rPr lang="en-US" baseline="0" dirty="0" err="1" smtClean="0"/>
              <a:t>methylmalonyl</a:t>
            </a:r>
            <a:r>
              <a:rPr lang="en-US" baseline="0" dirty="0" smtClean="0"/>
              <a:t>-CoA extender unit isn’t made in E. coli at all, so pathways would need to be added to provide these.</a:t>
            </a:r>
          </a:p>
          <a:p>
            <a:endParaRPr lang="en-US" baseline="0" dirty="0" smtClean="0"/>
          </a:p>
          <a:p>
            <a:r>
              <a:rPr lang="en-US" baseline="0" dirty="0" smtClean="0"/>
              <a:t>Finally, E. coli doesn’t naturally produce anything from </a:t>
            </a:r>
            <a:r>
              <a:rPr lang="en-US" baseline="0" dirty="0" err="1" smtClean="0"/>
              <a:t>propionyl-coa</a:t>
            </a:r>
            <a:r>
              <a:rPr lang="en-US" baseline="0" dirty="0" smtClean="0"/>
              <a:t> or </a:t>
            </a:r>
            <a:r>
              <a:rPr lang="en-US" baseline="0" dirty="0" err="1" smtClean="0"/>
              <a:t>methylmalonyl-coa</a:t>
            </a:r>
            <a:r>
              <a:rPr lang="en-US" baseline="0" dirty="0" smtClean="0"/>
              <a:t>, so it’s unlikely that the cell’s primary metabolism is optimal for their production.  Flux through these precursors would likely need to be optimized by the usual means of promoter switches and genome knockouts.</a:t>
            </a:r>
            <a:endParaRPr lang="en-US" dirty="0" smtClean="0"/>
          </a:p>
        </p:txBody>
      </p:sp>
      <p:sp>
        <p:nvSpPr>
          <p:cNvPr id="4" name="Slide Number Placeholder 3"/>
          <p:cNvSpPr>
            <a:spLocks noGrp="1"/>
          </p:cNvSpPr>
          <p:nvPr>
            <p:ph type="sldNum" sz="quarter" idx="5"/>
          </p:nvPr>
        </p:nvSpPr>
        <p:spPr/>
        <p:txBody>
          <a:bodyPr/>
          <a:lstStyle/>
          <a:p>
            <a:pPr>
              <a:defRPr/>
            </a:pPr>
            <a:fld id="{F14133E3-086E-4B72-89FA-E61DF4FDB9FF}" type="slidenum">
              <a:rPr lang="en-US">
                <a:solidFill>
                  <a:prstClr val="black"/>
                </a:solidFill>
              </a:rPr>
              <a:pPr>
                <a:defRPr/>
              </a:pPr>
              <a:t>16</a:t>
            </a:fld>
            <a:endParaRPr lang="en-US">
              <a:solidFill>
                <a:prstClr val="black"/>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Image Placeholder 1"/>
          <p:cNvSpPr>
            <a:spLocks noGrp="1" noRot="1" noChangeAspect="1" noTextEdit="1"/>
          </p:cNvSpPr>
          <p:nvPr>
            <p:ph type="sldImg"/>
          </p:nvPr>
        </p:nvSpPr>
        <p:spPr bwMode="auto">
          <a:noFill/>
          <a:ln>
            <a:solidFill>
              <a:srgbClr val="000000"/>
            </a:solidFill>
            <a:miter lim="800000"/>
            <a:headEnd/>
            <a:tailEnd/>
          </a:ln>
        </p:spPr>
      </p:sp>
      <p:sp>
        <p:nvSpPr>
          <p:cNvPr id="35843"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dirty="0" smtClean="0"/>
              <a:t>To get the protein expressed and properly </a:t>
            </a:r>
            <a:r>
              <a:rPr lang="en-US" dirty="0" err="1" smtClean="0"/>
              <a:t>pantetheinylated</a:t>
            </a:r>
            <a:r>
              <a:rPr lang="en-US" dirty="0" smtClean="0"/>
              <a:t>, they note that </a:t>
            </a:r>
            <a:r>
              <a:rPr lang="en-US" dirty="0" err="1" smtClean="0"/>
              <a:t>pantetheine</a:t>
            </a:r>
            <a:r>
              <a:rPr lang="en-US" dirty="0" smtClean="0"/>
              <a:t> is already present in</a:t>
            </a:r>
            <a:r>
              <a:rPr lang="en-US" baseline="0" dirty="0" smtClean="0"/>
              <a:t> E. coli.  It is a component of coenzyme A. However, when they express the DEBS gene for </a:t>
            </a:r>
            <a:r>
              <a:rPr lang="en-US" baseline="0" dirty="0" err="1" smtClean="0"/>
              <a:t>deoxyerthronolide</a:t>
            </a:r>
            <a:r>
              <a:rPr lang="en-US" baseline="0" dirty="0" smtClean="0"/>
              <a:t>, the enzyme doesn’t get modified.</a:t>
            </a:r>
          </a:p>
          <a:p>
            <a:r>
              <a:rPr lang="en-US" baseline="0" dirty="0" smtClean="0"/>
              <a:t>*</a:t>
            </a:r>
          </a:p>
          <a:p>
            <a:r>
              <a:rPr lang="en-US" baseline="0" dirty="0" smtClean="0"/>
              <a:t>To resolve this, they add the </a:t>
            </a:r>
            <a:r>
              <a:rPr lang="en-US" baseline="0" dirty="0" err="1" smtClean="0"/>
              <a:t>sfp</a:t>
            </a:r>
            <a:r>
              <a:rPr lang="en-US" baseline="0" dirty="0" smtClean="0"/>
              <a:t> gene from B. </a:t>
            </a:r>
            <a:r>
              <a:rPr lang="en-US" baseline="0" dirty="0" err="1" smtClean="0"/>
              <a:t>subtilis</a:t>
            </a:r>
            <a:r>
              <a:rPr lang="en-US" baseline="0" dirty="0" smtClean="0"/>
              <a:t>.  In that host, this enzyme transfers </a:t>
            </a:r>
            <a:r>
              <a:rPr lang="en-US" baseline="0" dirty="0" err="1" smtClean="0"/>
              <a:t>pantatheinyl</a:t>
            </a:r>
            <a:r>
              <a:rPr lang="en-US" baseline="0" dirty="0" smtClean="0"/>
              <a:t> groups to the </a:t>
            </a:r>
            <a:r>
              <a:rPr lang="en-US" baseline="0" dirty="0" err="1" smtClean="0"/>
              <a:t>megasynthase</a:t>
            </a:r>
            <a:r>
              <a:rPr lang="en-US" baseline="0" dirty="0" smtClean="0"/>
              <a:t> for production of </a:t>
            </a:r>
            <a:r>
              <a:rPr lang="en-US" baseline="0" dirty="0" err="1" smtClean="0"/>
              <a:t>surfactin</a:t>
            </a:r>
            <a:r>
              <a:rPr lang="en-US" baseline="0" dirty="0" smtClean="0"/>
              <a:t>.  Though </a:t>
            </a:r>
            <a:r>
              <a:rPr lang="en-US" baseline="0" dirty="0" err="1" smtClean="0"/>
              <a:t>surfactin</a:t>
            </a:r>
            <a:r>
              <a:rPr lang="en-US" baseline="0" dirty="0" smtClean="0"/>
              <a:t> and </a:t>
            </a:r>
            <a:r>
              <a:rPr lang="en-US" baseline="0" dirty="0" err="1" smtClean="0"/>
              <a:t>deoxyerythronolide</a:t>
            </a:r>
            <a:r>
              <a:rPr lang="en-US" baseline="0" dirty="0" smtClean="0"/>
              <a:t> have no particular structural similarity to one another, they are similar enough from the perspective of the </a:t>
            </a:r>
            <a:r>
              <a:rPr lang="en-US" baseline="0" dirty="0" err="1" smtClean="0"/>
              <a:t>pantetheinyl</a:t>
            </a:r>
            <a:r>
              <a:rPr lang="en-US" baseline="0" dirty="0" smtClean="0"/>
              <a:t> </a:t>
            </a:r>
            <a:r>
              <a:rPr lang="en-US" baseline="0" dirty="0" err="1" smtClean="0"/>
              <a:t>transferase</a:t>
            </a:r>
            <a:r>
              <a:rPr lang="en-US" baseline="0" dirty="0" smtClean="0"/>
              <a:t>. However, not all of these </a:t>
            </a:r>
            <a:r>
              <a:rPr lang="en-US" baseline="0" dirty="0" err="1" smtClean="0"/>
              <a:t>transferases</a:t>
            </a:r>
            <a:r>
              <a:rPr lang="en-US" baseline="0" dirty="0" smtClean="0"/>
              <a:t> have the same specificity, and they don’t all work on all PKS modules.</a:t>
            </a:r>
          </a:p>
          <a:p>
            <a:r>
              <a:rPr lang="en-US" baseline="0" dirty="0" smtClean="0"/>
              <a:t>*</a:t>
            </a:r>
          </a:p>
          <a:p>
            <a:r>
              <a:rPr lang="en-US" baseline="0" dirty="0" smtClean="0"/>
              <a:t>There were also difficulties expressing the polypeptides. All 3 DEBS genes produced protein, but only DEBS1 was functional after purification in vitro.  They found that by lowering the growth temperature to 22degreesCelcius, they could get the other two to express.  This trick of reducing the temperature is often done in producing protein for crystallography. It helps proteins fold rather than aggregate by slowing everything down.</a:t>
            </a:r>
          </a:p>
        </p:txBody>
      </p:sp>
      <p:sp>
        <p:nvSpPr>
          <p:cNvPr id="4" name="Slide Number Placeholder 3"/>
          <p:cNvSpPr>
            <a:spLocks noGrp="1"/>
          </p:cNvSpPr>
          <p:nvPr>
            <p:ph type="sldNum" sz="quarter" idx="5"/>
          </p:nvPr>
        </p:nvSpPr>
        <p:spPr/>
        <p:txBody>
          <a:bodyPr/>
          <a:lstStyle/>
          <a:p>
            <a:pPr>
              <a:defRPr/>
            </a:pPr>
            <a:fld id="{84C61D48-66A7-4B90-A2DB-6B59BF3E8570}" type="slidenum">
              <a:rPr lang="en-US">
                <a:solidFill>
                  <a:prstClr val="black"/>
                </a:solidFill>
              </a:rPr>
              <a:pPr>
                <a:defRPr/>
              </a:pPr>
              <a:t>17</a:t>
            </a:fld>
            <a:endParaRPr lang="en-US">
              <a:solidFill>
                <a:prstClr val="black"/>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Image Placeholder 1"/>
          <p:cNvSpPr>
            <a:spLocks noGrp="1" noRot="1" noChangeAspect="1" noTextEdit="1"/>
          </p:cNvSpPr>
          <p:nvPr>
            <p:ph type="sldImg"/>
          </p:nvPr>
        </p:nvSpPr>
        <p:spPr bwMode="auto">
          <a:noFill/>
          <a:ln>
            <a:solidFill>
              <a:srgbClr val="000000"/>
            </a:solidFill>
            <a:miter lim="800000"/>
            <a:headEnd/>
            <a:tailEnd/>
          </a:ln>
        </p:spPr>
      </p:sp>
      <p:sp>
        <p:nvSpPr>
          <p:cNvPr id="36867" name="Notes Placeholder 2"/>
          <p:cNvSpPr>
            <a:spLocks noGrp="1"/>
          </p:cNvSpPr>
          <p:nvPr>
            <p:ph type="body" idx="1"/>
          </p:nvPr>
        </p:nvSpPr>
        <p:spPr bwMode="auto">
          <a:noFill/>
        </p:spPr>
        <p:txBody>
          <a:bodyPr wrap="square" numCol="1" anchor="t" anchorCtr="0" compatLnSpc="1">
            <a:prstTxWarp prst="textNoShape">
              <a:avLst/>
            </a:prstTxWarp>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solidFill>
                  <a:srgbClr val="000000">
                    <a:lumMod val="85000"/>
                    <a:lumOff val="15000"/>
                  </a:srgbClr>
                </a:solidFill>
                <a:cs typeface="Arial" charset="0"/>
              </a:rPr>
              <a:t>They need to produce large amounts of </a:t>
            </a:r>
            <a:r>
              <a:rPr lang="en-US" sz="1200" dirty="0" err="1" smtClean="0">
                <a:solidFill>
                  <a:srgbClr val="000000">
                    <a:lumMod val="85000"/>
                    <a:lumOff val="15000"/>
                  </a:srgbClr>
                </a:solidFill>
                <a:cs typeface="Arial" charset="0"/>
              </a:rPr>
              <a:t>proprionyl</a:t>
            </a:r>
            <a:r>
              <a:rPr lang="en-US" sz="1200" dirty="0" smtClean="0">
                <a:solidFill>
                  <a:srgbClr val="000000">
                    <a:lumMod val="85000"/>
                    <a:lumOff val="15000"/>
                  </a:srgbClr>
                </a:solidFill>
                <a:cs typeface="Arial" charset="0"/>
              </a:rPr>
              <a:t>-CoA and </a:t>
            </a:r>
            <a:r>
              <a:rPr lang="en-US" sz="1200" dirty="0" err="1" smtClean="0">
                <a:solidFill>
                  <a:prstClr val="black">
                    <a:lumMod val="85000"/>
                    <a:lumOff val="15000"/>
                  </a:prstClr>
                </a:solidFill>
                <a:cs typeface="Arial" charset="0"/>
              </a:rPr>
              <a:t>methylmalonyl</a:t>
            </a:r>
            <a:r>
              <a:rPr lang="en-US" sz="1200" dirty="0" smtClean="0">
                <a:solidFill>
                  <a:prstClr val="black">
                    <a:lumMod val="85000"/>
                    <a:lumOff val="15000"/>
                  </a:prstClr>
                </a:solidFill>
                <a:cs typeface="Arial" charset="0"/>
              </a:rPr>
              <a:t>-CoA, so they knockout the </a:t>
            </a:r>
            <a:r>
              <a:rPr lang="en-US" sz="1200" i="1" dirty="0" err="1" smtClean="0">
                <a:solidFill>
                  <a:srgbClr val="000000">
                    <a:lumMod val="85000"/>
                    <a:lumOff val="15000"/>
                  </a:srgbClr>
                </a:solidFill>
                <a:cs typeface="Arial" charset="0"/>
              </a:rPr>
              <a:t>prp</a:t>
            </a:r>
            <a:r>
              <a:rPr lang="en-US" sz="1200" dirty="0" smtClean="0">
                <a:solidFill>
                  <a:srgbClr val="000000">
                    <a:lumMod val="85000"/>
                    <a:lumOff val="15000"/>
                  </a:srgbClr>
                </a:solidFill>
                <a:cs typeface="Arial" charset="0"/>
              </a:rPr>
              <a:t> operon encoding </a:t>
            </a:r>
            <a:r>
              <a:rPr lang="en-US" sz="1200" dirty="0" err="1" smtClean="0">
                <a:solidFill>
                  <a:srgbClr val="000000">
                    <a:lumMod val="85000"/>
                    <a:lumOff val="15000"/>
                  </a:srgbClr>
                </a:solidFill>
                <a:cs typeface="Arial" charset="0"/>
              </a:rPr>
              <a:t>proprionate</a:t>
            </a:r>
            <a:r>
              <a:rPr lang="en-US" sz="1200" dirty="0" smtClean="0">
                <a:solidFill>
                  <a:srgbClr val="000000">
                    <a:lumMod val="85000"/>
                    <a:lumOff val="15000"/>
                  </a:srgbClr>
                </a:solidFill>
                <a:cs typeface="Arial" charset="0"/>
              </a:rPr>
              <a:t> catabolic genes to avoid degradation.</a:t>
            </a:r>
            <a:r>
              <a:rPr lang="en-US" sz="1200" baseline="0" dirty="0" smtClean="0">
                <a:solidFill>
                  <a:srgbClr val="000000">
                    <a:lumMod val="85000"/>
                    <a:lumOff val="15000"/>
                  </a:srgbClr>
                </a:solidFill>
                <a:cs typeface="Arial" charset="0"/>
              </a:rPr>
              <a:t> They also </a:t>
            </a:r>
            <a:r>
              <a:rPr lang="en-US" sz="1200" dirty="0" smtClean="0">
                <a:solidFill>
                  <a:srgbClr val="000000">
                    <a:lumMod val="85000"/>
                    <a:lumOff val="15000"/>
                  </a:srgbClr>
                </a:solidFill>
                <a:cs typeface="Arial" charset="0"/>
              </a:rPr>
              <a:t>overexpress </a:t>
            </a:r>
            <a:r>
              <a:rPr lang="en-US" sz="1200" i="1" dirty="0" smtClean="0">
                <a:solidFill>
                  <a:srgbClr val="000000">
                    <a:lumMod val="85000"/>
                    <a:lumOff val="15000"/>
                  </a:srgbClr>
                </a:solidFill>
                <a:cs typeface="Arial" charset="0"/>
              </a:rPr>
              <a:t>E. coli </a:t>
            </a:r>
            <a:r>
              <a:rPr lang="en-US" sz="1200" i="1" dirty="0" err="1" smtClean="0">
                <a:solidFill>
                  <a:srgbClr val="000000">
                    <a:lumMod val="85000"/>
                    <a:lumOff val="15000"/>
                  </a:srgbClr>
                </a:solidFill>
                <a:cs typeface="Arial" charset="0"/>
              </a:rPr>
              <a:t>prpE</a:t>
            </a:r>
            <a:r>
              <a:rPr lang="en-US" sz="1200" i="1" dirty="0" smtClean="0">
                <a:solidFill>
                  <a:srgbClr val="000000">
                    <a:lumMod val="85000"/>
                    <a:lumOff val="15000"/>
                  </a:srgbClr>
                </a:solidFill>
                <a:cs typeface="Arial" charset="0"/>
              </a:rPr>
              <a:t> </a:t>
            </a:r>
            <a:r>
              <a:rPr lang="en-US" sz="1200" dirty="0" smtClean="0">
                <a:solidFill>
                  <a:srgbClr val="000000">
                    <a:lumMod val="85000"/>
                    <a:lumOff val="15000"/>
                  </a:srgbClr>
                </a:solidFill>
                <a:cs typeface="Arial" charset="0"/>
              </a:rPr>
              <a:t>which ligates </a:t>
            </a:r>
            <a:r>
              <a:rPr lang="en-US" sz="1200" dirty="0" err="1" smtClean="0">
                <a:solidFill>
                  <a:srgbClr val="000000">
                    <a:lumMod val="85000"/>
                    <a:lumOff val="15000"/>
                  </a:srgbClr>
                </a:solidFill>
                <a:cs typeface="Arial" charset="0"/>
              </a:rPr>
              <a:t>proprionate</a:t>
            </a:r>
            <a:r>
              <a:rPr lang="en-US" sz="1200" dirty="0" smtClean="0">
                <a:solidFill>
                  <a:srgbClr val="000000">
                    <a:lumMod val="85000"/>
                    <a:lumOff val="15000"/>
                  </a:srgbClr>
                </a:solidFill>
                <a:cs typeface="Arial" charset="0"/>
              </a:rPr>
              <a:t> onto CoA to increase flux to </a:t>
            </a:r>
            <a:r>
              <a:rPr lang="en-US" sz="1200" dirty="0" err="1" smtClean="0">
                <a:solidFill>
                  <a:srgbClr val="000000">
                    <a:lumMod val="85000"/>
                    <a:lumOff val="15000"/>
                  </a:srgbClr>
                </a:solidFill>
                <a:cs typeface="Arial" charset="0"/>
              </a:rPr>
              <a:t>proprionyl</a:t>
            </a:r>
            <a:r>
              <a:rPr lang="en-US" sz="1200" dirty="0" smtClean="0">
                <a:solidFill>
                  <a:srgbClr val="000000">
                    <a:lumMod val="85000"/>
                    <a:lumOff val="15000"/>
                  </a:srgbClr>
                </a:solidFill>
                <a:cs typeface="Arial" charset="0"/>
              </a:rPr>
              <a:t>-</a:t>
            </a:r>
            <a:r>
              <a:rPr lang="en-US" sz="1200" baseline="0" dirty="0" smtClean="0">
                <a:solidFill>
                  <a:srgbClr val="000000">
                    <a:lumMod val="85000"/>
                    <a:lumOff val="15000"/>
                  </a:srgbClr>
                </a:solidFill>
                <a:cs typeface="Arial" charset="0"/>
              </a:rPr>
              <a:t>CoA</a:t>
            </a:r>
            <a:endParaRPr lang="en-US" sz="1200" dirty="0" smtClean="0">
              <a:solidFill>
                <a:srgbClr val="000000">
                  <a:lumMod val="85000"/>
                  <a:lumOff val="15000"/>
                </a:srgbClr>
              </a:solidFill>
              <a:cs typeface="Arial"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solidFill>
                  <a:srgbClr val="000000">
                    <a:lumMod val="85000"/>
                    <a:lumOff val="15000"/>
                  </a:srgbClr>
                </a:solidFill>
                <a:cs typeface="Arial" charset="0"/>
              </a:rPr>
              <a:t>*</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solidFill>
                  <a:srgbClr val="000000">
                    <a:lumMod val="85000"/>
                    <a:lumOff val="15000"/>
                  </a:srgbClr>
                </a:solidFill>
                <a:cs typeface="Arial" charset="0"/>
              </a:rPr>
              <a:t>This intermediate, </a:t>
            </a:r>
            <a:r>
              <a:rPr lang="en-US" sz="1200" dirty="0" err="1" smtClean="0">
                <a:solidFill>
                  <a:srgbClr val="000000">
                    <a:lumMod val="85000"/>
                    <a:lumOff val="15000"/>
                  </a:srgbClr>
                </a:solidFill>
                <a:cs typeface="Arial" charset="0"/>
              </a:rPr>
              <a:t>proprionyl-coa</a:t>
            </a:r>
            <a:r>
              <a:rPr lang="en-US" sz="1200" dirty="0" smtClean="0">
                <a:solidFill>
                  <a:srgbClr val="000000">
                    <a:lumMod val="85000"/>
                    <a:lumOff val="15000"/>
                  </a:srgbClr>
                </a:solidFill>
                <a:cs typeface="Arial" charset="0"/>
              </a:rPr>
              <a:t> is also the penultimate step to </a:t>
            </a:r>
            <a:r>
              <a:rPr lang="en-US" sz="1200" dirty="0" err="1" smtClean="0">
                <a:solidFill>
                  <a:srgbClr val="000000">
                    <a:lumMod val="85000"/>
                    <a:lumOff val="15000"/>
                  </a:srgbClr>
                </a:solidFill>
                <a:cs typeface="Arial" charset="0"/>
              </a:rPr>
              <a:t>methylmalonyl-coa</a:t>
            </a:r>
            <a:r>
              <a:rPr lang="en-US" sz="1200" dirty="0" smtClean="0">
                <a:solidFill>
                  <a:srgbClr val="000000">
                    <a:lumMod val="85000"/>
                    <a:lumOff val="15000"/>
                  </a:srgbClr>
                </a:solidFill>
                <a:cs typeface="Arial" charset="0"/>
              </a:rPr>
              <a:t>.  They add the </a:t>
            </a:r>
            <a:r>
              <a:rPr lang="en-US" sz="1200" dirty="0" err="1" smtClean="0">
                <a:solidFill>
                  <a:srgbClr val="000000">
                    <a:lumMod val="85000"/>
                    <a:lumOff val="15000"/>
                  </a:srgbClr>
                </a:solidFill>
                <a:cs typeface="Arial" charset="0"/>
              </a:rPr>
              <a:t>Propionyl</a:t>
            </a:r>
            <a:r>
              <a:rPr lang="en-US" sz="1200" dirty="0" smtClean="0">
                <a:solidFill>
                  <a:srgbClr val="000000">
                    <a:lumMod val="85000"/>
                    <a:lumOff val="15000"/>
                  </a:srgbClr>
                </a:solidFill>
                <a:cs typeface="Arial" charset="0"/>
              </a:rPr>
              <a:t> CoA carboxylase genes (</a:t>
            </a:r>
            <a:r>
              <a:rPr lang="en-US" sz="1200" i="1" dirty="0" err="1" smtClean="0">
                <a:solidFill>
                  <a:srgbClr val="000000">
                    <a:lumMod val="85000"/>
                    <a:lumOff val="15000"/>
                  </a:srgbClr>
                </a:solidFill>
                <a:cs typeface="Arial" charset="0"/>
              </a:rPr>
              <a:t>pccA</a:t>
            </a:r>
            <a:r>
              <a:rPr lang="en-US" sz="1200" i="1" dirty="0" smtClean="0">
                <a:solidFill>
                  <a:srgbClr val="000000">
                    <a:lumMod val="85000"/>
                    <a:lumOff val="15000"/>
                  </a:srgbClr>
                </a:solidFill>
                <a:cs typeface="Arial" charset="0"/>
              </a:rPr>
              <a:t> </a:t>
            </a:r>
            <a:r>
              <a:rPr lang="en-US" sz="1200" dirty="0" smtClean="0">
                <a:solidFill>
                  <a:srgbClr val="000000">
                    <a:lumMod val="85000"/>
                    <a:lumOff val="15000"/>
                  </a:srgbClr>
                </a:solidFill>
                <a:cs typeface="Arial" charset="0"/>
              </a:rPr>
              <a:t>and</a:t>
            </a:r>
            <a:r>
              <a:rPr lang="en-US" sz="1200" i="1" dirty="0" smtClean="0">
                <a:solidFill>
                  <a:srgbClr val="000000">
                    <a:lumMod val="85000"/>
                    <a:lumOff val="15000"/>
                  </a:srgbClr>
                </a:solidFill>
                <a:cs typeface="Arial" charset="0"/>
              </a:rPr>
              <a:t> </a:t>
            </a:r>
            <a:r>
              <a:rPr lang="en-US" sz="1200" i="1" dirty="0" err="1" smtClean="0">
                <a:solidFill>
                  <a:srgbClr val="000000">
                    <a:lumMod val="85000"/>
                    <a:lumOff val="15000"/>
                  </a:srgbClr>
                </a:solidFill>
                <a:cs typeface="Arial" charset="0"/>
              </a:rPr>
              <a:t>pccB</a:t>
            </a:r>
            <a:r>
              <a:rPr lang="en-US" sz="1200" dirty="0" smtClean="0">
                <a:solidFill>
                  <a:srgbClr val="000000">
                    <a:lumMod val="85000"/>
                    <a:lumOff val="15000"/>
                  </a:srgbClr>
                </a:solidFill>
                <a:cs typeface="Arial" charset="0"/>
              </a:rPr>
              <a:t>) from </a:t>
            </a:r>
            <a:r>
              <a:rPr lang="en-US" sz="1200" i="1" dirty="0" smtClean="0">
                <a:solidFill>
                  <a:srgbClr val="000000">
                    <a:lumMod val="85000"/>
                    <a:lumOff val="15000"/>
                  </a:srgbClr>
                </a:solidFill>
                <a:cs typeface="Arial" charset="0"/>
              </a:rPr>
              <a:t>S. </a:t>
            </a:r>
            <a:r>
              <a:rPr lang="en-US" sz="1200" i="1" dirty="0" err="1" smtClean="0">
                <a:solidFill>
                  <a:srgbClr val="000000">
                    <a:lumMod val="85000"/>
                    <a:lumOff val="15000"/>
                  </a:srgbClr>
                </a:solidFill>
                <a:cs typeface="Arial" charset="0"/>
              </a:rPr>
              <a:t>coelicolor</a:t>
            </a:r>
            <a:r>
              <a:rPr lang="en-US" sz="1200" i="1" dirty="0" smtClean="0">
                <a:solidFill>
                  <a:srgbClr val="000000">
                    <a:lumMod val="85000"/>
                    <a:lumOff val="15000"/>
                  </a:srgbClr>
                </a:solidFill>
                <a:cs typeface="Arial" charset="0"/>
              </a:rPr>
              <a:t> </a:t>
            </a:r>
            <a:r>
              <a:rPr lang="en-US" sz="1200" dirty="0" smtClean="0">
                <a:solidFill>
                  <a:srgbClr val="000000">
                    <a:lumMod val="85000"/>
                    <a:lumOff val="15000"/>
                  </a:srgbClr>
                </a:solidFill>
                <a:cs typeface="Arial" charset="0"/>
              </a:rPr>
              <a:t>to catalyze this reaction.  Note that this enzyme is fixing carbonate,</a:t>
            </a:r>
            <a:r>
              <a:rPr lang="en-US" sz="1200" baseline="0" dirty="0" smtClean="0">
                <a:solidFill>
                  <a:srgbClr val="000000">
                    <a:lumMod val="85000"/>
                    <a:lumOff val="15000"/>
                  </a:srgbClr>
                </a:solidFill>
                <a:cs typeface="Arial" charset="0"/>
              </a:rPr>
              <a:t> which is just carbon dioxide dissolved in water, by incorporating it into the substrate as a carboxyl group.  This type of chemistry requires the cofactor biotin and ATP.  The biotin is a chemical modification to the </a:t>
            </a:r>
            <a:r>
              <a:rPr lang="en-US" sz="1200" baseline="0" dirty="0" err="1" smtClean="0">
                <a:solidFill>
                  <a:srgbClr val="000000">
                    <a:lumMod val="85000"/>
                    <a:lumOff val="15000"/>
                  </a:srgbClr>
                </a:solidFill>
                <a:cs typeface="Arial" charset="0"/>
              </a:rPr>
              <a:t>pccA</a:t>
            </a:r>
            <a:r>
              <a:rPr lang="en-US" sz="1200" baseline="0" dirty="0" smtClean="0">
                <a:solidFill>
                  <a:srgbClr val="000000">
                    <a:lumMod val="85000"/>
                    <a:lumOff val="15000"/>
                  </a:srgbClr>
                </a:solidFill>
                <a:cs typeface="Arial" charset="0"/>
              </a:rPr>
              <a:t> subunit of the carboxylase.  It turns out they need to overexpress the E. coli </a:t>
            </a:r>
            <a:r>
              <a:rPr lang="en-US" sz="1200" baseline="0" dirty="0" err="1" smtClean="0">
                <a:solidFill>
                  <a:srgbClr val="000000">
                    <a:lumMod val="85000"/>
                    <a:lumOff val="15000"/>
                  </a:srgbClr>
                </a:solidFill>
                <a:cs typeface="Arial" charset="0"/>
              </a:rPr>
              <a:t>birA</a:t>
            </a:r>
            <a:r>
              <a:rPr lang="en-US" sz="1200" baseline="0" dirty="0" smtClean="0">
                <a:solidFill>
                  <a:srgbClr val="000000">
                    <a:lumMod val="85000"/>
                    <a:lumOff val="15000"/>
                  </a:srgbClr>
                </a:solidFill>
                <a:cs typeface="Arial" charset="0"/>
              </a:rPr>
              <a:t> gene encoding biotin ligase to get </a:t>
            </a:r>
            <a:r>
              <a:rPr lang="en-US" sz="1200" baseline="0" dirty="0" err="1" smtClean="0">
                <a:solidFill>
                  <a:srgbClr val="000000">
                    <a:lumMod val="85000"/>
                    <a:lumOff val="15000"/>
                  </a:srgbClr>
                </a:solidFill>
                <a:cs typeface="Arial" charset="0"/>
              </a:rPr>
              <a:t>pccA</a:t>
            </a:r>
            <a:r>
              <a:rPr lang="en-US" sz="1200" baseline="0" dirty="0" smtClean="0">
                <a:solidFill>
                  <a:srgbClr val="000000">
                    <a:lumMod val="85000"/>
                    <a:lumOff val="15000"/>
                  </a:srgbClr>
                </a:solidFill>
                <a:cs typeface="Arial" charset="0"/>
              </a:rPr>
              <a:t> well-</a:t>
            </a:r>
            <a:r>
              <a:rPr lang="en-US" sz="1200" baseline="0" dirty="0" err="1" smtClean="0">
                <a:solidFill>
                  <a:srgbClr val="000000">
                    <a:lumMod val="85000"/>
                    <a:lumOff val="15000"/>
                  </a:srgbClr>
                </a:solidFill>
                <a:cs typeface="Arial" charset="0"/>
              </a:rPr>
              <a:t>biotinylated</a:t>
            </a:r>
            <a:r>
              <a:rPr lang="en-US" sz="1200" baseline="0" dirty="0" smtClean="0">
                <a:solidFill>
                  <a:srgbClr val="000000">
                    <a:lumMod val="85000"/>
                    <a:lumOff val="15000"/>
                  </a:srgbClr>
                </a:solidFill>
                <a:cs typeface="Arial" charset="0"/>
              </a:rPr>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aseline="0" dirty="0" smtClean="0">
              <a:solidFill>
                <a:srgbClr val="000000">
                  <a:lumMod val="85000"/>
                  <a:lumOff val="15000"/>
                </a:srgbClr>
              </a:solidFill>
              <a:cs typeface="Arial"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aseline="0" dirty="0" smtClean="0">
                <a:solidFill>
                  <a:srgbClr val="000000">
                    <a:lumMod val="85000"/>
                    <a:lumOff val="15000"/>
                  </a:srgbClr>
                </a:solidFill>
                <a:cs typeface="Arial" charset="0"/>
              </a:rPr>
              <a:t>Thus, the total modifications needed to observe product formation was a substantial effort.  I find this paper particularly interesting because the things they must do to get this system working have are all very reasonable, logical, and explainable.  However, they also get a little weird.  It is easy to think about a complicated genetic device in terms of black box diagrams and forget the biochemical details of what goes on inside.  This paper clearly illustrates how a deeper understanding of the biochemistry of the system can be essential to getting a device up and running in the cell.</a:t>
            </a:r>
            <a:endParaRPr lang="en-US" sz="1200" dirty="0" smtClean="0">
              <a:solidFill>
                <a:srgbClr val="000000">
                  <a:lumMod val="85000"/>
                  <a:lumOff val="15000"/>
                </a:srgbClr>
              </a:solidFill>
              <a:cs typeface="Arial" charset="0"/>
            </a:endParaRPr>
          </a:p>
        </p:txBody>
      </p:sp>
      <p:sp>
        <p:nvSpPr>
          <p:cNvPr id="4" name="Slide Number Placeholder 3"/>
          <p:cNvSpPr>
            <a:spLocks noGrp="1"/>
          </p:cNvSpPr>
          <p:nvPr>
            <p:ph type="sldNum" sz="quarter" idx="5"/>
          </p:nvPr>
        </p:nvSpPr>
        <p:spPr/>
        <p:txBody>
          <a:bodyPr/>
          <a:lstStyle/>
          <a:p>
            <a:pPr>
              <a:defRPr/>
            </a:pPr>
            <a:fld id="{EDCA30E2-B06A-4835-A2BE-CA81759F8660}" type="slidenum">
              <a:rPr lang="en-US">
                <a:solidFill>
                  <a:prstClr val="black"/>
                </a:solidFill>
              </a:rPr>
              <a:pPr>
                <a:defRPr/>
              </a:pPr>
              <a:t>18</a:t>
            </a:fld>
            <a:endParaRPr lang="en-US">
              <a:solidFill>
                <a:prstClr val="black"/>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p:cNvSpPr>
            <a:spLocks noGrp="1" noRot="1" noChangeAspect="1" noTextEdit="1"/>
          </p:cNvSpPr>
          <p:nvPr>
            <p:ph type="sldImg"/>
          </p:nvPr>
        </p:nvSpPr>
        <p:spPr bwMode="auto">
          <a:noFill/>
          <a:ln>
            <a:solidFill>
              <a:srgbClr val="000000"/>
            </a:solidFill>
            <a:miter lim="800000"/>
            <a:headEnd/>
            <a:tailEnd/>
          </a:ln>
        </p:spPr>
      </p:sp>
      <p:sp>
        <p:nvSpPr>
          <p:cNvPr id="32771"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r>
              <a:rPr lang="en-US" dirty="0" smtClean="0"/>
              <a:t>The apparently modular architecture of PKS</a:t>
            </a:r>
            <a:r>
              <a:rPr lang="en-US" baseline="0" dirty="0" smtClean="0"/>
              <a:t> and NRPS </a:t>
            </a:r>
            <a:r>
              <a:rPr lang="en-US" baseline="0" dirty="0" err="1" smtClean="0"/>
              <a:t>megasynthases</a:t>
            </a:r>
            <a:r>
              <a:rPr lang="en-US" baseline="0" dirty="0" smtClean="0"/>
              <a:t> immediately makes one wonder what happens when you mix and match the modules or domains.</a:t>
            </a:r>
            <a:endParaRPr lang="en-US" dirty="0" smtClean="0"/>
          </a:p>
        </p:txBody>
      </p:sp>
      <p:sp>
        <p:nvSpPr>
          <p:cNvPr id="4" name="Slide Number Placeholder 3"/>
          <p:cNvSpPr>
            <a:spLocks noGrp="1"/>
          </p:cNvSpPr>
          <p:nvPr>
            <p:ph type="sldNum" sz="quarter" idx="5"/>
          </p:nvPr>
        </p:nvSpPr>
        <p:spPr/>
        <p:txBody>
          <a:bodyPr/>
          <a:lstStyle/>
          <a:p>
            <a:pPr>
              <a:defRPr/>
            </a:pPr>
            <a:fld id="{8A81FB92-EB26-4D4C-8D0F-7E96564A618D}" type="slidenum">
              <a:rPr lang="en-US">
                <a:solidFill>
                  <a:prstClr val="black"/>
                </a:solidFill>
              </a:rPr>
              <a:pPr>
                <a:defRPr/>
              </a:pPr>
              <a:t>19</a:t>
            </a:fld>
            <a:endParaRPr lang="en-US">
              <a:solidFill>
                <a:prstClr val="black"/>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synthetic biology, the term </a:t>
            </a:r>
            <a:r>
              <a:rPr lang="en-US" dirty="0" err="1" smtClean="0"/>
              <a:t>orthogonality</a:t>
            </a:r>
            <a:r>
              <a:rPr lang="en-US" baseline="0" dirty="0" smtClean="0"/>
              <a:t> is used fairly </a:t>
            </a:r>
            <a:r>
              <a:rPr lang="en-US" baseline="0" dirty="0" err="1" smtClean="0"/>
              <a:t>losely</a:t>
            </a:r>
            <a:r>
              <a:rPr lang="en-US" baseline="0" dirty="0" smtClean="0"/>
              <a:t>.  In areas of computer science and electrical engineering, these terms have a more technical meaning.  This chapter of a book by </a:t>
            </a:r>
            <a:r>
              <a:rPr lang="en-US" baseline="0" dirty="0" err="1" smtClean="0"/>
              <a:t>Sanjit</a:t>
            </a:r>
            <a:r>
              <a:rPr lang="en-US" baseline="0" dirty="0" smtClean="0"/>
              <a:t> </a:t>
            </a:r>
            <a:r>
              <a:rPr lang="en-US" baseline="0" dirty="0" err="1" smtClean="0"/>
              <a:t>Seshia</a:t>
            </a:r>
            <a:r>
              <a:rPr lang="en-US" baseline="0" dirty="0" smtClean="0"/>
              <a:t>, available online, describes this term ‘equivalence’ in the context of embedded systems, which are the control systems in things like traffic lights. If you want to go deeper into the relationships between genetic engineering and electrical engineering, it’s an interesting read accessible with little prerequisite knowledge. It deals with the </a:t>
            </a:r>
            <a:r>
              <a:rPr lang="en-US" baseline="0" dirty="0" err="1" smtClean="0"/>
              <a:t>the</a:t>
            </a:r>
            <a:r>
              <a:rPr lang="en-US" baseline="0" dirty="0" smtClean="0"/>
              <a:t> ability to say with confidence that one model of a state machine can be used in place of another. In this way, it deals with the same situation in which we would consider swapping out one set of interacting genes with another.</a:t>
            </a:r>
            <a:endParaRPr lang="en-US" dirty="0"/>
          </a:p>
        </p:txBody>
      </p:sp>
      <p:sp>
        <p:nvSpPr>
          <p:cNvPr id="4" name="Slide Number Placeholder 3"/>
          <p:cNvSpPr>
            <a:spLocks noGrp="1"/>
          </p:cNvSpPr>
          <p:nvPr>
            <p:ph type="sldNum" sz="quarter" idx="10"/>
          </p:nvPr>
        </p:nvSpPr>
        <p:spPr/>
        <p:txBody>
          <a:bodyPr/>
          <a:lstStyle/>
          <a:p>
            <a:fld id="{F2281B28-F853-4353-8207-7764A6C8BF76}" type="slidenum">
              <a:rPr lang="en-US" smtClean="0"/>
              <a:t>2</a:t>
            </a:fld>
            <a:endParaRPr lang="en-US"/>
          </a:p>
        </p:txBody>
      </p:sp>
    </p:spTree>
    <p:extLst>
      <p:ext uri="{BB962C8B-B14F-4D97-AF65-F5344CB8AC3E}">
        <p14:creationId xmlns:p14="http://schemas.microsoft.com/office/powerpoint/2010/main" val="18281020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Image Placeholder 1"/>
          <p:cNvSpPr>
            <a:spLocks noGrp="1" noRot="1" noChangeAspect="1" noTextEdit="1"/>
          </p:cNvSpPr>
          <p:nvPr>
            <p:ph type="sldImg"/>
          </p:nvPr>
        </p:nvSpPr>
        <p:spPr bwMode="auto">
          <a:noFill/>
          <a:ln>
            <a:solidFill>
              <a:srgbClr val="000000"/>
            </a:solidFill>
            <a:miter lim="800000"/>
            <a:headEnd/>
            <a:tailEnd/>
          </a:ln>
        </p:spPr>
      </p:sp>
      <p:sp>
        <p:nvSpPr>
          <p:cNvPr id="37891"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dirty="0" smtClean="0"/>
              <a:t>In this review, </a:t>
            </a:r>
            <a:r>
              <a:rPr lang="en-US" dirty="0" err="1" smtClean="0"/>
              <a:t>Khosla</a:t>
            </a:r>
            <a:r>
              <a:rPr lang="en-US" baseline="0" dirty="0" smtClean="0"/>
              <a:t> and coworkers describe what happens when you try to make chimeras out of PKS systems.</a:t>
            </a:r>
            <a:endParaRPr lang="en-US" dirty="0" smtClean="0"/>
          </a:p>
        </p:txBody>
      </p:sp>
      <p:sp>
        <p:nvSpPr>
          <p:cNvPr id="4" name="Slide Number Placeholder 3"/>
          <p:cNvSpPr>
            <a:spLocks noGrp="1"/>
          </p:cNvSpPr>
          <p:nvPr>
            <p:ph type="sldNum" sz="quarter" idx="5"/>
          </p:nvPr>
        </p:nvSpPr>
        <p:spPr/>
        <p:txBody>
          <a:bodyPr/>
          <a:lstStyle/>
          <a:p>
            <a:pPr>
              <a:defRPr/>
            </a:pPr>
            <a:fld id="{CFD7B708-2F9E-41C8-A47D-8710073817A9}" type="slidenum">
              <a:rPr lang="en-US">
                <a:solidFill>
                  <a:prstClr val="black"/>
                </a:solidFill>
              </a:rPr>
              <a:pPr>
                <a:defRPr/>
              </a:pPr>
              <a:t>20</a:t>
            </a:fld>
            <a:endParaRPr lang="en-US">
              <a:solidFill>
                <a:prstClr val="black"/>
              </a:solidFil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p:cNvSpPr>
            <a:spLocks noGrp="1" noRot="1" noChangeAspect="1" noTextEdit="1"/>
          </p:cNvSpPr>
          <p:nvPr>
            <p:ph type="sldImg"/>
          </p:nvPr>
        </p:nvSpPr>
        <p:spPr bwMode="auto">
          <a:noFill/>
          <a:ln>
            <a:solidFill>
              <a:srgbClr val="000000"/>
            </a:solidFill>
            <a:miter lim="800000"/>
            <a:headEnd/>
            <a:tailEnd/>
          </a:ln>
        </p:spPr>
      </p:sp>
      <p:sp>
        <p:nvSpPr>
          <p:cNvPr id="32771"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dirty="0" smtClean="0"/>
              <a:t>It is very</a:t>
            </a:r>
            <a:r>
              <a:rPr lang="en-US" baseline="0" dirty="0" smtClean="0"/>
              <a:t> clear from examination of the sequences of these biosynthetic pathways that this organization of modules and domains is in some way modular.  </a:t>
            </a:r>
            <a:r>
              <a:rPr lang="en-US" baseline="0" dirty="0" err="1" smtClean="0"/>
              <a:t>Bioinformatically</a:t>
            </a:r>
            <a:r>
              <a:rPr lang="en-US" baseline="0" dirty="0" smtClean="0"/>
              <a:t>, it is very common to observe that structurally related PK/NRP enzymes are chimeras of two or more ancestral pathways.  It is also self-evident that the junctions for the chimeras are consistently at domain and module boundaries. So, what would happen if I *click* swapped the positions of two modules in the </a:t>
            </a:r>
            <a:r>
              <a:rPr lang="en-US" baseline="0" dirty="0" err="1" smtClean="0"/>
              <a:t>megasynthase</a:t>
            </a:r>
            <a:r>
              <a:rPr lang="en-US" baseline="0" dirty="0" smtClean="0"/>
              <a:t>? For example, what would the product be if I *click* flipped the positions of module 2 and module 5?</a:t>
            </a:r>
            <a:endParaRPr lang="en-US" dirty="0" smtClean="0"/>
          </a:p>
        </p:txBody>
      </p:sp>
      <p:sp>
        <p:nvSpPr>
          <p:cNvPr id="4" name="Slide Number Placeholder 3"/>
          <p:cNvSpPr>
            <a:spLocks noGrp="1"/>
          </p:cNvSpPr>
          <p:nvPr>
            <p:ph type="sldNum" sz="quarter" idx="5"/>
          </p:nvPr>
        </p:nvSpPr>
        <p:spPr/>
        <p:txBody>
          <a:bodyPr/>
          <a:lstStyle/>
          <a:p>
            <a:pPr>
              <a:defRPr/>
            </a:pPr>
            <a:fld id="{7DBD0372-7BBE-4859-96D1-F3C83B71E4D0}" type="slidenum">
              <a:rPr lang="en-US">
                <a:solidFill>
                  <a:prstClr val="black"/>
                </a:solidFill>
              </a:rPr>
              <a:pPr>
                <a:defRPr/>
              </a:pPr>
              <a:t>21</a:t>
            </a:fld>
            <a:endParaRPr lang="en-US">
              <a:solidFill>
                <a:prstClr val="black"/>
              </a:solidFil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Image Placeholder 1"/>
          <p:cNvSpPr>
            <a:spLocks noGrp="1" noRot="1" noChangeAspect="1" noTextEdit="1"/>
          </p:cNvSpPr>
          <p:nvPr>
            <p:ph type="sldImg"/>
          </p:nvPr>
        </p:nvSpPr>
        <p:spPr bwMode="auto">
          <a:noFill/>
          <a:ln>
            <a:solidFill>
              <a:srgbClr val="000000"/>
            </a:solidFill>
            <a:miter lim="800000"/>
            <a:headEnd/>
            <a:tailEnd/>
          </a:ln>
        </p:spPr>
      </p:sp>
      <p:sp>
        <p:nvSpPr>
          <p:cNvPr id="38915" name="Notes Placeholder 2"/>
          <p:cNvSpPr>
            <a:spLocks noGrp="1"/>
          </p:cNvSpPr>
          <p:nvPr>
            <p:ph type="body" idx="1"/>
          </p:nvPr>
        </p:nvSpPr>
        <p:spPr bwMode="auto">
          <a:noFill/>
        </p:spPr>
        <p:txBody>
          <a:bodyPr wrap="square" numCol="1" anchor="t" anchorCtr="0" compatLnSpc="1">
            <a:prstTxWarp prst="textNoShape">
              <a:avLst/>
            </a:prstTxWarp>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solidFill>
                  <a:srgbClr val="262626"/>
                </a:solidFill>
                <a:cs typeface="Arial" charset="0"/>
              </a:rPr>
              <a:t>A modular system may be defined as a multi-component system that can be divided into smaller subsystems, which interact with each other and can be predictably interchanged for functional flexibility and variety.</a:t>
            </a:r>
            <a:r>
              <a:rPr lang="en-US" sz="1200" baseline="0" dirty="0" smtClean="0">
                <a:solidFill>
                  <a:srgbClr val="262626"/>
                </a:solidFill>
                <a:cs typeface="Arial" charset="0"/>
              </a:rPr>
              <a:t>  *click* Let’s consider an example PKS gene cluster.  </a:t>
            </a:r>
            <a:endParaRPr lang="en-US" sz="1200" dirty="0" smtClean="0">
              <a:solidFill>
                <a:srgbClr val="262626"/>
              </a:solidFill>
              <a:cs typeface="Arial" charset="0"/>
            </a:endParaRPr>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solidFill>
                  <a:srgbClr val="262626"/>
                </a:solidFill>
                <a:cs typeface="Arial" charset="0"/>
              </a:rPr>
              <a:t>There are many scales at which you might find modularity:  the entire native biosynthetic cluster, the refactored set of proteins associated with the gene cluster, the individual coding sequences, and finally the individual domains</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solidFill>
                  <a:srgbClr val="262626"/>
                </a:solidFill>
                <a:cs typeface="Arial" charset="0"/>
              </a:rPr>
              <a:t>*</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solidFill>
                  <a:srgbClr val="262626"/>
                </a:solidFill>
                <a:cs typeface="Arial" charset="0"/>
              </a:rPr>
              <a:t>The question is which of these scales are truly modular—where are there well-defined interfaces that can be recognized as being orthogonal or equivalent</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solidFill>
                  <a:srgbClr val="262626"/>
                </a:solidFill>
                <a:cs typeface="Arial" charset="0"/>
              </a:rPr>
              <a:t>*</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solidFill>
                  <a:srgbClr val="262626"/>
                </a:solidFill>
                <a:cs typeface="Arial" charset="0"/>
              </a:rPr>
              <a:t>These</a:t>
            </a:r>
            <a:r>
              <a:rPr lang="en-US" sz="1200" baseline="0" dirty="0" smtClean="0">
                <a:solidFill>
                  <a:srgbClr val="262626"/>
                </a:solidFill>
                <a:cs typeface="Arial" charset="0"/>
              </a:rPr>
              <a:t> </a:t>
            </a:r>
            <a:r>
              <a:rPr lang="en-US" sz="1200" baseline="0" dirty="0" err="1" smtClean="0">
                <a:solidFill>
                  <a:srgbClr val="262626"/>
                </a:solidFill>
                <a:cs typeface="Arial" charset="0"/>
              </a:rPr>
              <a:t>biosyntheses</a:t>
            </a:r>
            <a:r>
              <a:rPr lang="en-US" sz="1200" baseline="0" dirty="0" smtClean="0">
                <a:solidFill>
                  <a:srgbClr val="262626"/>
                </a:solidFill>
                <a:cs typeface="Arial" charset="0"/>
              </a:rPr>
              <a:t> are clearly modular around the production of precursors and cofactors.  For example, if your PKS needs </a:t>
            </a:r>
            <a:r>
              <a:rPr lang="en-US" sz="1200" baseline="0" dirty="0" err="1" smtClean="0">
                <a:solidFill>
                  <a:srgbClr val="262626"/>
                </a:solidFill>
                <a:cs typeface="Arial" charset="0"/>
              </a:rPr>
              <a:t>proprionyl-coa</a:t>
            </a:r>
            <a:r>
              <a:rPr lang="en-US" sz="1200" baseline="0" dirty="0" smtClean="0">
                <a:solidFill>
                  <a:srgbClr val="262626"/>
                </a:solidFill>
                <a:cs typeface="Arial" charset="0"/>
              </a:rPr>
              <a:t> you do not need to use the native genes; any path to that soluble intermediate will satisfy the design.</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aseline="0" dirty="0" smtClean="0">
                <a:solidFill>
                  <a:srgbClr val="262626"/>
                </a:solidFill>
                <a:cs typeface="Arial" charset="0"/>
              </a:rPr>
              <a:t>*</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aseline="0" dirty="0" smtClean="0">
                <a:solidFill>
                  <a:srgbClr val="262626"/>
                </a:solidFill>
                <a:cs typeface="Arial" charset="0"/>
              </a:rPr>
              <a:t>This review is asking about the domains and modules.  Are those interchangeable too?</a:t>
            </a:r>
            <a:endParaRPr lang="en-US" sz="1200" dirty="0" smtClean="0">
              <a:solidFill>
                <a:srgbClr val="262626"/>
              </a:solidFill>
              <a:cs typeface="Arial" charset="0"/>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smtClean="0">
              <a:solidFill>
                <a:srgbClr val="262626"/>
              </a:solidFill>
              <a:cs typeface="Arial" charset="0"/>
            </a:endParaRPr>
          </a:p>
          <a:p>
            <a:endParaRPr lang="en-US" dirty="0" smtClean="0"/>
          </a:p>
        </p:txBody>
      </p:sp>
      <p:sp>
        <p:nvSpPr>
          <p:cNvPr id="4" name="Slide Number Placeholder 3"/>
          <p:cNvSpPr>
            <a:spLocks noGrp="1"/>
          </p:cNvSpPr>
          <p:nvPr>
            <p:ph type="sldNum" sz="quarter" idx="5"/>
          </p:nvPr>
        </p:nvSpPr>
        <p:spPr/>
        <p:txBody>
          <a:bodyPr/>
          <a:lstStyle/>
          <a:p>
            <a:pPr>
              <a:defRPr/>
            </a:pPr>
            <a:fld id="{81C3B85D-354B-4BE6-8685-35DD2BED489A}" type="slidenum">
              <a:rPr lang="en-US">
                <a:solidFill>
                  <a:prstClr val="black"/>
                </a:solidFill>
              </a:rPr>
              <a:pPr>
                <a:defRPr/>
              </a:pPr>
              <a:t>22</a:t>
            </a:fld>
            <a:endParaRPr lang="en-US">
              <a:solidFill>
                <a:prstClr val="black"/>
              </a:solidFil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Image Placeholder 1"/>
          <p:cNvSpPr>
            <a:spLocks noGrp="1" noRot="1" noChangeAspect="1" noTextEdit="1"/>
          </p:cNvSpPr>
          <p:nvPr>
            <p:ph type="sldImg"/>
          </p:nvPr>
        </p:nvSpPr>
        <p:spPr bwMode="auto">
          <a:noFill/>
          <a:ln>
            <a:solidFill>
              <a:srgbClr val="000000"/>
            </a:solidFill>
            <a:miter lim="800000"/>
            <a:headEnd/>
            <a:tailEnd/>
          </a:ln>
        </p:spPr>
      </p:sp>
      <p:sp>
        <p:nvSpPr>
          <p:cNvPr id="40963" name="Notes Placeholder 2"/>
          <p:cNvSpPr>
            <a:spLocks noGrp="1"/>
          </p:cNvSpPr>
          <p:nvPr>
            <p:ph type="body" idx="1"/>
          </p:nvPr>
        </p:nvSpPr>
        <p:spPr bwMode="auto">
          <a:noFill/>
        </p:spPr>
        <p:txBody>
          <a:bodyPr wrap="square" numCol="1" anchor="t" anchorCtr="0" compatLnSpc="1">
            <a:prstTxWarp prst="textNoShape">
              <a:avLst/>
            </a:prstTxWarp>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solidFill>
                  <a:srgbClr val="262626"/>
                </a:solidFill>
                <a:cs typeface="Arial" charset="0"/>
              </a:rPr>
              <a:t>Most attempts to make chimeric PKS designs have resulted in low or no yield of the chimeric product though there are successful examples</a:t>
            </a:r>
          </a:p>
          <a:p>
            <a:r>
              <a:rPr lang="en-US"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It is</a:t>
            </a:r>
            <a:r>
              <a:rPr lang="en-US" baseline="0" dirty="0" smtClean="0"/>
              <a:t> usually not a folding problem.  The modules themselves tend to retain structural and functional integrity as stand alone proteins.  You can express just a module in the cell, fused to other things or not, and its expression tends to be contained within the module’s sequence and thereby insulated from higher-order engineering.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aseline="0" dirty="0" smtClean="0">
                <a:solidFill>
                  <a:srgbClr val="262626"/>
                </a:solidFill>
                <a:cs typeface="Arial" charset="0"/>
              </a:rPr>
              <a:t>*</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solidFill>
                  <a:srgbClr val="262626"/>
                </a:solidFill>
                <a:cs typeface="Arial" charset="0"/>
              </a:rPr>
              <a:t>Similarly, the </a:t>
            </a:r>
            <a:r>
              <a:rPr lang="en-US" sz="1200" dirty="0" err="1" smtClean="0">
                <a:solidFill>
                  <a:srgbClr val="262626"/>
                </a:solidFill>
                <a:cs typeface="Arial" charset="0"/>
              </a:rPr>
              <a:t>ketosynthase</a:t>
            </a:r>
            <a:r>
              <a:rPr lang="en-US" sz="1200" dirty="0" smtClean="0">
                <a:solidFill>
                  <a:srgbClr val="262626"/>
                </a:solidFill>
                <a:cs typeface="Arial" charset="0"/>
              </a:rPr>
              <a:t> (KS), </a:t>
            </a:r>
            <a:r>
              <a:rPr lang="en-US" sz="1200" dirty="0" err="1" smtClean="0">
                <a:solidFill>
                  <a:srgbClr val="262626"/>
                </a:solidFill>
                <a:cs typeface="Arial" charset="0"/>
              </a:rPr>
              <a:t>acyltransferase</a:t>
            </a:r>
            <a:r>
              <a:rPr lang="en-US" sz="1200" dirty="0" smtClean="0">
                <a:solidFill>
                  <a:srgbClr val="262626"/>
                </a:solidFill>
                <a:cs typeface="Arial" charset="0"/>
              </a:rPr>
              <a:t> (AT), acyl carrier protein (ACP), KR and DH domains of PKS modules all retrain structural and catalytic integrity as stand-alone proteins.</a:t>
            </a:r>
            <a:r>
              <a:rPr lang="en-US" sz="1200" baseline="0" dirty="0" smtClean="0">
                <a:solidFill>
                  <a:schemeClr val="tx1"/>
                </a:solidFill>
                <a:cs typeface="+mn-cs"/>
              </a:rPr>
              <a:t> </a:t>
            </a:r>
            <a:r>
              <a:rPr lang="en-US" baseline="0" dirty="0" smtClean="0"/>
              <a:t>Thus, based on simple logic that we would use for </a:t>
            </a:r>
            <a:r>
              <a:rPr lang="en-US" baseline="0" dirty="0" err="1" smtClean="0"/>
              <a:t>monofunctional</a:t>
            </a:r>
            <a:r>
              <a:rPr lang="en-US" baseline="0" dirty="0" smtClean="0"/>
              <a:t> enzymes, PKS systems would appear to be functional at both the domain and module levels.  They express, and they maintain their ability to perform chemistry.  Where things go awry is in the communications between the modules and domains.</a:t>
            </a:r>
          </a:p>
          <a:p>
            <a:r>
              <a:rPr lang="en-US" baseline="0" dirty="0" smtClean="0"/>
              <a:t>*</a:t>
            </a:r>
          </a:p>
          <a:p>
            <a:r>
              <a:rPr lang="en-US" baseline="0" dirty="0" smtClean="0"/>
              <a:t>Here I show the crystal structure for one of these modules. *click* You can see how the </a:t>
            </a:r>
            <a:r>
              <a:rPr lang="en-US" baseline="0" dirty="0" err="1" smtClean="0"/>
              <a:t>ketoreductase</a:t>
            </a:r>
            <a:r>
              <a:rPr lang="en-US" baseline="0" dirty="0" smtClean="0"/>
              <a:t> and acyl-carrier protein are spatially positioned around the </a:t>
            </a:r>
            <a:r>
              <a:rPr lang="en-US" baseline="0" dirty="0" err="1" smtClean="0"/>
              <a:t>ketosynthase</a:t>
            </a:r>
            <a:r>
              <a:rPr lang="en-US" baseline="0" dirty="0" smtClean="0"/>
              <a:t> domain. When you look at these systems at the primary sequence level, it is easy to forget that this is an intricate 3-dimensional molecule.</a:t>
            </a:r>
          </a:p>
        </p:txBody>
      </p:sp>
      <p:sp>
        <p:nvSpPr>
          <p:cNvPr id="4" name="Slide Number Placeholder 3"/>
          <p:cNvSpPr>
            <a:spLocks noGrp="1"/>
          </p:cNvSpPr>
          <p:nvPr>
            <p:ph type="sldNum" sz="quarter" idx="5"/>
          </p:nvPr>
        </p:nvSpPr>
        <p:spPr/>
        <p:txBody>
          <a:bodyPr/>
          <a:lstStyle/>
          <a:p>
            <a:pPr>
              <a:defRPr/>
            </a:pPr>
            <a:fld id="{1BB1264B-38DB-495C-B4CF-29CF34647AA9}" type="slidenum">
              <a:rPr lang="en-US">
                <a:solidFill>
                  <a:prstClr val="black"/>
                </a:solidFill>
              </a:rPr>
              <a:pPr>
                <a:defRPr/>
              </a:pPr>
              <a:t>23</a:t>
            </a:fld>
            <a:endParaRPr lang="en-US">
              <a:solidFill>
                <a:prstClr val="black"/>
              </a:solidFil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Image Placeholder 1"/>
          <p:cNvSpPr>
            <a:spLocks noGrp="1" noRot="1" noChangeAspect="1" noTextEdit="1"/>
          </p:cNvSpPr>
          <p:nvPr>
            <p:ph type="sldImg"/>
          </p:nvPr>
        </p:nvSpPr>
        <p:spPr bwMode="auto">
          <a:noFill/>
          <a:ln>
            <a:solidFill>
              <a:srgbClr val="000000"/>
            </a:solidFill>
            <a:miter lim="800000"/>
            <a:headEnd/>
            <a:tailEnd/>
          </a:ln>
        </p:spPr>
      </p:sp>
      <p:sp>
        <p:nvSpPr>
          <p:cNvPr id="41987"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baseline="0" dirty="0" smtClean="0"/>
              <a:t>The difficulties in mixing and matching these things is usually attributed to mismatches in the linker regions between the domains and between the modules. However, it could also be attributed to a lack of true naivety towards the substrate.  For example, a module in principle could examine the stereochemistry of a unit added two steps prior and reject the substrate.  If such specificity exists, it would be very difficult to recombine the modules.</a:t>
            </a:r>
          </a:p>
          <a:p>
            <a:r>
              <a:rPr lang="en-US" baseline="0" dirty="0" smtClean="0"/>
              <a:t>*</a:t>
            </a:r>
          </a:p>
          <a:p>
            <a:r>
              <a:rPr lang="en-US" baseline="0" dirty="0" smtClean="0"/>
              <a:t>It is also possible that the system became canonized.  This word ‘canonization’ refers to the situation in which a gene has been isolated within a genome for so long that its sequence has drifted, and it no longer operates under the same principles as its siblings.  For example, the linker regions might have evolved a new fold that isn’t compatible with the linker regions of the siblings.</a:t>
            </a:r>
          </a:p>
        </p:txBody>
      </p:sp>
      <p:sp>
        <p:nvSpPr>
          <p:cNvPr id="4" name="Slide Number Placeholder 3"/>
          <p:cNvSpPr>
            <a:spLocks noGrp="1"/>
          </p:cNvSpPr>
          <p:nvPr>
            <p:ph type="sldNum" sz="quarter" idx="5"/>
          </p:nvPr>
        </p:nvSpPr>
        <p:spPr/>
        <p:txBody>
          <a:bodyPr/>
          <a:lstStyle/>
          <a:p>
            <a:pPr>
              <a:defRPr/>
            </a:pPr>
            <a:fld id="{F4DF4DEC-B8B6-45E3-8E3D-8994C9008EF6}" type="slidenum">
              <a:rPr lang="en-US">
                <a:solidFill>
                  <a:prstClr val="black"/>
                </a:solidFill>
              </a:rPr>
              <a:pPr>
                <a:defRPr/>
              </a:pPr>
              <a:t>24</a:t>
            </a:fld>
            <a:endParaRPr lang="en-US">
              <a:solidFill>
                <a:prstClr val="black"/>
              </a:solidFil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Image Placeholder 1"/>
          <p:cNvSpPr>
            <a:spLocks noGrp="1" noRot="1" noChangeAspect="1" noTextEdit="1"/>
          </p:cNvSpPr>
          <p:nvPr>
            <p:ph type="sldImg"/>
          </p:nvPr>
        </p:nvSpPr>
        <p:spPr bwMode="auto">
          <a:noFill/>
          <a:ln>
            <a:solidFill>
              <a:srgbClr val="000000"/>
            </a:solidFill>
            <a:miter lim="800000"/>
            <a:headEnd/>
            <a:tailEnd/>
          </a:ln>
        </p:spPr>
      </p:sp>
      <p:sp>
        <p:nvSpPr>
          <p:cNvPr id="43011"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dirty="0" err="1" smtClean="0"/>
              <a:t>Khosla</a:t>
            </a:r>
            <a:r>
              <a:rPr lang="en-US" baseline="0" dirty="0" smtClean="0"/>
              <a:t> attributes much of the difficulty in making chimeras to the linkers.  These linkers make up a substantial portion of the polypeptide’s overall length, and there are extensive contacts between the linkers and catalytic domains.</a:t>
            </a:r>
          </a:p>
          <a:p>
            <a:r>
              <a:rPr lang="en-US" baseline="0" dirty="0" smtClean="0"/>
              <a:t>*</a:t>
            </a:r>
          </a:p>
          <a:p>
            <a:r>
              <a:rPr lang="en-US" baseline="0" dirty="0" smtClean="0"/>
              <a:t>Some of the linkers appear to be universal, but not all.  The ones that join module-to-module appear to be universal.  Thus, it is usually easier to make chimeras at the level of modules than at the level of domains.</a:t>
            </a:r>
          </a:p>
          <a:p>
            <a:r>
              <a:rPr lang="en-US" baseline="0" dirty="0" smtClean="0"/>
              <a:t>*</a:t>
            </a:r>
          </a:p>
          <a:p>
            <a:r>
              <a:rPr lang="en-US" dirty="0" smtClean="0"/>
              <a:t>If you change</a:t>
            </a:r>
            <a:r>
              <a:rPr lang="en-US" baseline="0" dirty="0" smtClean="0"/>
              <a:t> the domain-domain junctions, usually there is miscommunication between the domains and a rate impairment.  Trying several linkers often fixes the problem resulting in functional chimeras.</a:t>
            </a:r>
          </a:p>
          <a:p>
            <a:r>
              <a:rPr lang="en-US" baseline="0" dirty="0" smtClean="0"/>
              <a:t>*</a:t>
            </a:r>
          </a:p>
          <a:p>
            <a:r>
              <a:rPr lang="en-US" baseline="0" dirty="0" smtClean="0"/>
              <a:t>Another approach is to hold the linkers the same but just swap out the catalytic portions of a module.  For example, you might swap an R-enantiomer-generating KR domain with an S-generating one but retain the native domain’s linkers.</a:t>
            </a:r>
          </a:p>
          <a:p>
            <a:r>
              <a:rPr lang="en-US" dirty="0" smtClean="0"/>
              <a:t>*</a:t>
            </a:r>
          </a:p>
          <a:p>
            <a:r>
              <a:rPr lang="en-US" dirty="0" smtClean="0"/>
              <a:t>Regardless of the initial chimera, it is usually necessary to do directed evolution to ‘fix’ an otherwise non-functional interface</a:t>
            </a:r>
          </a:p>
        </p:txBody>
      </p:sp>
      <p:sp>
        <p:nvSpPr>
          <p:cNvPr id="4" name="Slide Number Placeholder 3"/>
          <p:cNvSpPr>
            <a:spLocks noGrp="1"/>
          </p:cNvSpPr>
          <p:nvPr>
            <p:ph type="sldNum" sz="quarter" idx="5"/>
          </p:nvPr>
        </p:nvSpPr>
        <p:spPr/>
        <p:txBody>
          <a:bodyPr/>
          <a:lstStyle/>
          <a:p>
            <a:pPr>
              <a:defRPr/>
            </a:pPr>
            <a:fld id="{08CF75EC-F08E-4735-AD12-24C977BC1467}" type="slidenum">
              <a:rPr lang="en-US">
                <a:solidFill>
                  <a:prstClr val="black"/>
                </a:solidFill>
              </a:rPr>
              <a:pPr>
                <a:defRPr/>
              </a:pPr>
              <a:t>25</a:t>
            </a:fld>
            <a:endParaRPr lang="en-US">
              <a:solidFill>
                <a:prstClr val="black"/>
              </a:solidFil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Image Placeholder 1"/>
          <p:cNvSpPr>
            <a:spLocks noGrp="1" noRot="1" noChangeAspect="1" noTextEdit="1"/>
          </p:cNvSpPr>
          <p:nvPr>
            <p:ph type="sldImg"/>
          </p:nvPr>
        </p:nvSpPr>
        <p:spPr bwMode="auto">
          <a:noFill/>
          <a:ln>
            <a:solidFill>
              <a:srgbClr val="000000"/>
            </a:solidFill>
            <a:miter lim="800000"/>
            <a:headEnd/>
            <a:tailEnd/>
          </a:ln>
        </p:spPr>
      </p:sp>
      <p:sp>
        <p:nvSpPr>
          <p:cNvPr id="44035" name="Notes Placeholder 2"/>
          <p:cNvSpPr>
            <a:spLocks noGrp="1"/>
          </p:cNvSpPr>
          <p:nvPr>
            <p:ph type="body" idx="1"/>
          </p:nvPr>
        </p:nvSpPr>
        <p:spPr bwMode="auto">
          <a:noFill/>
        </p:spPr>
        <p:txBody>
          <a:bodyPr wrap="square" numCol="1" anchor="t" anchorCtr="0" compatLnSpc="1">
            <a:prstTxWarp prst="textNoShape">
              <a:avLst/>
            </a:prstTxWarp>
          </a:bodyPr>
          <a:lstStyle/>
          <a:p>
            <a:pPr marL="0" indent="0" fontAlgn="base">
              <a:spcBef>
                <a:spcPct val="0"/>
              </a:spcBef>
              <a:spcAft>
                <a:spcPct val="0"/>
              </a:spcAft>
              <a:buFont typeface="Wingdings" pitchFamily="2" charset="2"/>
              <a:buNone/>
            </a:pPr>
            <a:r>
              <a:rPr lang="en-US" sz="1200" dirty="0" smtClean="0">
                <a:solidFill>
                  <a:srgbClr val="262626"/>
                </a:solidFill>
                <a:cs typeface="Arial" charset="0"/>
              </a:rPr>
              <a:t>Using some fairly simple reasoning, we can write out the domains</a:t>
            </a:r>
            <a:r>
              <a:rPr lang="en-US" sz="1200" baseline="0" dirty="0" smtClean="0">
                <a:solidFill>
                  <a:srgbClr val="262626"/>
                </a:solidFill>
                <a:cs typeface="Arial" charset="0"/>
              </a:rPr>
              <a:t> and modules required to build a particular </a:t>
            </a:r>
            <a:r>
              <a:rPr lang="en-US" sz="1200" baseline="0" dirty="0" err="1" smtClean="0">
                <a:solidFill>
                  <a:srgbClr val="262626"/>
                </a:solidFill>
                <a:cs typeface="Arial" charset="0"/>
              </a:rPr>
              <a:t>polyketide</a:t>
            </a:r>
            <a:r>
              <a:rPr lang="en-US" sz="1200" baseline="0" dirty="0" smtClean="0">
                <a:solidFill>
                  <a:srgbClr val="262626"/>
                </a:solidFill>
                <a:cs typeface="Arial" charset="0"/>
              </a:rPr>
              <a:t>.</a:t>
            </a:r>
            <a:endParaRPr lang="en-US" sz="1200" dirty="0" smtClean="0">
              <a:solidFill>
                <a:srgbClr val="262626"/>
              </a:solidFill>
              <a:cs typeface="Arial" charset="0"/>
            </a:endParaRPr>
          </a:p>
          <a:p>
            <a:pPr marL="0" indent="0" fontAlgn="base">
              <a:spcBef>
                <a:spcPct val="0"/>
              </a:spcBef>
              <a:spcAft>
                <a:spcPct val="0"/>
              </a:spcAft>
              <a:buFont typeface="Wingdings" pitchFamily="2" charset="2"/>
              <a:buNone/>
            </a:pPr>
            <a:endParaRPr lang="en-US" sz="1200" dirty="0" smtClean="0">
              <a:solidFill>
                <a:srgbClr val="262626"/>
              </a:solidFill>
              <a:cs typeface="Arial" charset="0"/>
            </a:endParaRPr>
          </a:p>
          <a:p>
            <a:pPr marL="0" indent="0" fontAlgn="base">
              <a:spcBef>
                <a:spcPct val="0"/>
              </a:spcBef>
              <a:spcAft>
                <a:spcPct val="0"/>
              </a:spcAft>
              <a:buFont typeface="Wingdings" pitchFamily="2" charset="2"/>
              <a:buNone/>
            </a:pPr>
            <a:r>
              <a:rPr lang="en-US" sz="1200" dirty="0" smtClean="0">
                <a:solidFill>
                  <a:srgbClr val="262626"/>
                </a:solidFill>
                <a:cs typeface="Arial" charset="0"/>
              </a:rPr>
              <a:t>Let’s try an example.  </a:t>
            </a:r>
            <a:r>
              <a:rPr lang="en-US" sz="1200" dirty="0" smtClean="0">
                <a:solidFill>
                  <a:schemeClr val="tx1"/>
                </a:solidFill>
                <a:cs typeface="+mn-cs"/>
              </a:rPr>
              <a:t>Suppose</a:t>
            </a:r>
            <a:r>
              <a:rPr lang="en-US" sz="1200" baseline="0" dirty="0" smtClean="0">
                <a:solidFill>
                  <a:schemeClr val="tx1"/>
                </a:solidFill>
                <a:cs typeface="+mn-cs"/>
              </a:rPr>
              <a:t> I want to make this </a:t>
            </a:r>
            <a:r>
              <a:rPr lang="en-US" sz="1200" baseline="0" dirty="0" err="1" smtClean="0">
                <a:solidFill>
                  <a:schemeClr val="tx1"/>
                </a:solidFill>
                <a:cs typeface="+mn-cs"/>
              </a:rPr>
              <a:t>polyketide</a:t>
            </a:r>
            <a:r>
              <a:rPr lang="en-US" sz="1200" baseline="0" dirty="0" smtClean="0">
                <a:solidFill>
                  <a:schemeClr val="tx1"/>
                </a:solidFill>
                <a:cs typeface="+mn-cs"/>
              </a:rPr>
              <a:t>. I know PKS builds two carbons at a time, and it’s always two at a time, so the moving back from the acid two carbons would put the new bond *click* here. There aren’t enough carbons here to have two steps of PKS synthesis, so this is just the initiating unit on the left and an extender unit on the right.  The extender unit appears to use *click* </a:t>
            </a:r>
            <a:r>
              <a:rPr lang="en-US" sz="1200" baseline="0" dirty="0" err="1" smtClean="0">
                <a:solidFill>
                  <a:schemeClr val="tx1"/>
                </a:solidFill>
                <a:cs typeface="+mn-cs"/>
              </a:rPr>
              <a:t>methylmalonyl</a:t>
            </a:r>
            <a:r>
              <a:rPr lang="en-US" sz="1200" baseline="0" dirty="0" smtClean="0">
                <a:solidFill>
                  <a:schemeClr val="tx1"/>
                </a:solidFill>
                <a:cs typeface="+mn-cs"/>
              </a:rPr>
              <a:t>-CoA since there is a methyl group dangling off.  Let’s focus on the new bond. *click* We see that we have an alcohol, and it is not methylated, and it didn’t get eliminated.  This suggests that the module had a KR domain for the reduction of the ketone to the alcohol, but it lacked a DH or MT domain.  We can also see that this is the initiating module, and there would be a methyl side chain on the initiating carboxylic acid, so it must have initiated with *click* </a:t>
            </a:r>
            <a:r>
              <a:rPr lang="en-US" sz="1200" baseline="0" dirty="0" err="1" smtClean="0">
                <a:solidFill>
                  <a:schemeClr val="tx1"/>
                </a:solidFill>
                <a:cs typeface="+mn-cs"/>
              </a:rPr>
              <a:t>propionyl</a:t>
            </a:r>
            <a:r>
              <a:rPr lang="en-US" sz="1200" baseline="0" dirty="0" smtClean="0">
                <a:solidFill>
                  <a:schemeClr val="tx1"/>
                </a:solidFill>
                <a:cs typeface="+mn-cs"/>
              </a:rPr>
              <a:t>-CoA.  All modules have the AT, KS, and ACP domains, so our module looks something like *click* this.</a:t>
            </a:r>
            <a:endParaRPr lang="en-US" sz="1200" dirty="0" smtClean="0">
              <a:solidFill>
                <a:srgbClr val="262626"/>
              </a:solidFill>
              <a:cs typeface="Arial" charset="0"/>
            </a:endParaRPr>
          </a:p>
        </p:txBody>
      </p:sp>
      <p:sp>
        <p:nvSpPr>
          <p:cNvPr id="4" name="Slide Number Placeholder 3"/>
          <p:cNvSpPr>
            <a:spLocks noGrp="1"/>
          </p:cNvSpPr>
          <p:nvPr>
            <p:ph type="sldNum" sz="quarter" idx="5"/>
          </p:nvPr>
        </p:nvSpPr>
        <p:spPr/>
        <p:txBody>
          <a:bodyPr/>
          <a:lstStyle/>
          <a:p>
            <a:pPr>
              <a:defRPr/>
            </a:pPr>
            <a:fld id="{B26F57CF-7571-46A0-84E6-1A1CA6EA6946}" type="slidenum">
              <a:rPr lang="en-US">
                <a:solidFill>
                  <a:prstClr val="black"/>
                </a:solidFill>
              </a:rPr>
              <a:pPr>
                <a:defRPr/>
              </a:pPr>
              <a:t>26</a:t>
            </a:fld>
            <a:endParaRPr lang="en-US">
              <a:solidFill>
                <a:prstClr val="black"/>
              </a:solidFil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Image Placeholder 1"/>
          <p:cNvSpPr>
            <a:spLocks noGrp="1" noRot="1" noChangeAspect="1" noTextEdit="1"/>
          </p:cNvSpPr>
          <p:nvPr>
            <p:ph type="sldImg"/>
          </p:nvPr>
        </p:nvSpPr>
        <p:spPr bwMode="auto">
          <a:noFill/>
          <a:ln>
            <a:solidFill>
              <a:srgbClr val="000000"/>
            </a:solidFill>
            <a:miter lim="800000"/>
            <a:headEnd/>
            <a:tailEnd/>
          </a:ln>
        </p:spPr>
      </p:sp>
      <p:sp>
        <p:nvSpPr>
          <p:cNvPr id="44035" name="Notes Placeholder 2"/>
          <p:cNvSpPr>
            <a:spLocks noGrp="1"/>
          </p:cNvSpPr>
          <p:nvPr>
            <p:ph type="body" idx="1"/>
          </p:nvPr>
        </p:nvSpPr>
        <p:spPr bwMode="auto">
          <a:noFill/>
        </p:spPr>
        <p:txBody>
          <a:bodyPr wrap="square" numCol="1" anchor="t" anchorCtr="0" compatLnSpc="1">
            <a:prstTxWarp prst="textNoShape">
              <a:avLst/>
            </a:prstTxWarp>
          </a:bodyPr>
          <a:lstStyle/>
          <a:p>
            <a:pPr marL="457200" indent="-457200" fontAlgn="base">
              <a:spcBef>
                <a:spcPct val="0"/>
              </a:spcBef>
              <a:spcAft>
                <a:spcPct val="0"/>
              </a:spcAft>
              <a:buFont typeface="Wingdings" pitchFamily="2" charset="2"/>
              <a:buChar char="§"/>
            </a:pPr>
            <a:r>
              <a:rPr lang="en-US" sz="1200" dirty="0" smtClean="0">
                <a:solidFill>
                  <a:srgbClr val="262626"/>
                </a:solidFill>
                <a:cs typeface="Arial" charset="0"/>
              </a:rPr>
              <a:t>The devil is in the details—in this case arbitrary choices for these parts usually results in no function, but </a:t>
            </a:r>
            <a:r>
              <a:rPr lang="en-US" sz="1200" i="1" dirty="0" smtClean="0">
                <a:solidFill>
                  <a:srgbClr val="262626"/>
                </a:solidFill>
                <a:cs typeface="Arial" charset="0"/>
              </a:rPr>
              <a:t>some</a:t>
            </a:r>
            <a:r>
              <a:rPr lang="en-US" sz="1200" dirty="0" smtClean="0">
                <a:solidFill>
                  <a:srgbClr val="262626"/>
                </a:solidFill>
                <a:cs typeface="Arial" charset="0"/>
              </a:rPr>
              <a:t> combination of parts will result in the desired function.  The difficulty is choosing the exact</a:t>
            </a:r>
            <a:r>
              <a:rPr lang="en-US" sz="1200" baseline="0" dirty="0" smtClean="0">
                <a:solidFill>
                  <a:srgbClr val="262626"/>
                </a:solidFill>
                <a:cs typeface="Arial" charset="0"/>
              </a:rPr>
              <a:t> correct combinations of domains and linkers to make it all work in concert.</a:t>
            </a:r>
            <a:endParaRPr lang="en-US" sz="1200" dirty="0" smtClean="0">
              <a:solidFill>
                <a:srgbClr val="262626"/>
              </a:solidFill>
              <a:cs typeface="Arial" charset="0"/>
            </a:endParaRPr>
          </a:p>
          <a:p>
            <a:pPr marL="457200" indent="-457200" fontAlgn="base">
              <a:spcBef>
                <a:spcPct val="0"/>
              </a:spcBef>
              <a:spcAft>
                <a:spcPct val="0"/>
              </a:spcAft>
              <a:buFont typeface="Wingdings" pitchFamily="2" charset="2"/>
              <a:buChar char="§"/>
            </a:pPr>
            <a:r>
              <a:rPr lang="en-US" sz="1200" dirty="0" smtClean="0">
                <a:solidFill>
                  <a:srgbClr val="262626"/>
                </a:solidFill>
                <a:cs typeface="Arial" charset="0"/>
              </a:rPr>
              <a:t>This is the essence of a functional </a:t>
            </a:r>
            <a:r>
              <a:rPr lang="en-US" sz="1200" dirty="0" err="1" smtClean="0">
                <a:solidFill>
                  <a:srgbClr val="262626"/>
                </a:solidFill>
                <a:cs typeface="Arial" charset="0"/>
              </a:rPr>
              <a:t>composibility</a:t>
            </a:r>
            <a:r>
              <a:rPr lang="en-US" sz="1200" dirty="0" smtClean="0">
                <a:solidFill>
                  <a:srgbClr val="262626"/>
                </a:solidFill>
                <a:cs typeface="Arial" charset="0"/>
              </a:rPr>
              <a:t> problem – how do you determine exact compositions of parts that together do </a:t>
            </a:r>
            <a:r>
              <a:rPr lang="en-US" sz="1200" i="1" dirty="0" smtClean="0">
                <a:solidFill>
                  <a:srgbClr val="262626"/>
                </a:solidFill>
                <a:cs typeface="Arial" charset="0"/>
              </a:rPr>
              <a:t>exactly</a:t>
            </a:r>
            <a:r>
              <a:rPr lang="en-US" sz="1200" dirty="0" smtClean="0">
                <a:solidFill>
                  <a:srgbClr val="262626"/>
                </a:solidFill>
                <a:cs typeface="Arial" charset="0"/>
              </a:rPr>
              <a:t> what you want them to do</a:t>
            </a:r>
          </a:p>
          <a:p>
            <a:pPr marL="457200" indent="-457200" fontAlgn="base">
              <a:spcBef>
                <a:spcPct val="0"/>
              </a:spcBef>
              <a:spcAft>
                <a:spcPct val="0"/>
              </a:spcAft>
              <a:buFont typeface="Wingdings" pitchFamily="2" charset="2"/>
              <a:buChar char="§"/>
            </a:pPr>
            <a:r>
              <a:rPr lang="en-US" sz="1200" dirty="0" smtClean="0">
                <a:solidFill>
                  <a:srgbClr val="262626"/>
                </a:solidFill>
                <a:cs typeface="Arial" charset="0"/>
              </a:rPr>
              <a:t>Ideally, you’d want a set of biophysically-based algorithms, or heuristic rules that allow you to make these predictions.</a:t>
            </a:r>
          </a:p>
          <a:p>
            <a:pPr marL="457200" indent="-457200" fontAlgn="base">
              <a:spcBef>
                <a:spcPct val="0"/>
              </a:spcBef>
              <a:spcAft>
                <a:spcPct val="0"/>
              </a:spcAft>
              <a:buFont typeface="Wingdings" pitchFamily="2" charset="2"/>
              <a:buChar char="§"/>
            </a:pPr>
            <a:r>
              <a:rPr lang="en-US" sz="1200" dirty="0" smtClean="0">
                <a:solidFill>
                  <a:srgbClr val="262626"/>
                </a:solidFill>
                <a:cs typeface="Arial" charset="0"/>
              </a:rPr>
              <a:t>One challeng</a:t>
            </a:r>
            <a:r>
              <a:rPr lang="en-US" sz="1200" baseline="0" dirty="0" smtClean="0">
                <a:solidFill>
                  <a:srgbClr val="262626"/>
                </a:solidFill>
                <a:cs typeface="Arial" charset="0"/>
              </a:rPr>
              <a:t>e is that we are talking about issues of 3D structure, and the algorithms might require high-resolution crystal structures to be meaningful.</a:t>
            </a:r>
            <a:r>
              <a:rPr lang="en-US" sz="1200" dirty="0" smtClean="0">
                <a:solidFill>
                  <a:srgbClr val="262626"/>
                </a:solidFill>
                <a:cs typeface="Arial" charset="0"/>
              </a:rPr>
              <a:t> Such modeling</a:t>
            </a:r>
            <a:r>
              <a:rPr lang="en-US" sz="1200" baseline="0" dirty="0" smtClean="0">
                <a:solidFill>
                  <a:srgbClr val="262626"/>
                </a:solidFill>
                <a:cs typeface="Arial" charset="0"/>
              </a:rPr>
              <a:t> is moving quickly, but this today would challenge our abilities.</a:t>
            </a:r>
            <a:endParaRPr lang="en-US" sz="1200" dirty="0" smtClean="0">
              <a:solidFill>
                <a:srgbClr val="262626"/>
              </a:solidFill>
              <a:cs typeface="Arial" charset="0"/>
            </a:endParaRPr>
          </a:p>
          <a:p>
            <a:pPr marL="457200" indent="-457200" fontAlgn="base">
              <a:spcBef>
                <a:spcPct val="0"/>
              </a:spcBef>
              <a:spcAft>
                <a:spcPct val="0"/>
              </a:spcAft>
              <a:buFont typeface="Wingdings" pitchFamily="2" charset="2"/>
              <a:buChar char="§"/>
            </a:pPr>
            <a:r>
              <a:rPr lang="en-US" sz="1200" dirty="0" smtClean="0">
                <a:solidFill>
                  <a:srgbClr val="262626"/>
                </a:solidFill>
                <a:cs typeface="Arial" charset="0"/>
              </a:rPr>
              <a:t>The alternative is to do lots of combinatorial libraries or directed evolution.</a:t>
            </a:r>
            <a:r>
              <a:rPr lang="en-US" sz="1200" baseline="0" dirty="0" smtClean="0">
                <a:solidFill>
                  <a:srgbClr val="262626"/>
                </a:solidFill>
                <a:cs typeface="Arial" charset="0"/>
              </a:rPr>
              <a:t>  </a:t>
            </a:r>
            <a:r>
              <a:rPr lang="en-US" sz="1200" dirty="0" smtClean="0">
                <a:solidFill>
                  <a:srgbClr val="262626"/>
                </a:solidFill>
                <a:cs typeface="Arial" charset="0"/>
              </a:rPr>
              <a:t>That does work, and we’ll see an example of that, but it is a more expensive experiment</a:t>
            </a:r>
            <a:r>
              <a:rPr lang="en-US" sz="1200" baseline="0" dirty="0" smtClean="0">
                <a:solidFill>
                  <a:srgbClr val="262626"/>
                </a:solidFill>
                <a:cs typeface="Arial" charset="0"/>
              </a:rPr>
              <a:t>.</a:t>
            </a:r>
            <a:endParaRPr lang="en-US" sz="1200" dirty="0" smtClean="0">
              <a:solidFill>
                <a:srgbClr val="262626"/>
              </a:solidFill>
              <a:cs typeface="Arial" charset="0"/>
            </a:endParaRPr>
          </a:p>
          <a:p>
            <a:endParaRPr lang="en-US" dirty="0" smtClean="0"/>
          </a:p>
        </p:txBody>
      </p:sp>
      <p:sp>
        <p:nvSpPr>
          <p:cNvPr id="4" name="Slide Number Placeholder 3"/>
          <p:cNvSpPr>
            <a:spLocks noGrp="1"/>
          </p:cNvSpPr>
          <p:nvPr>
            <p:ph type="sldNum" sz="quarter" idx="5"/>
          </p:nvPr>
        </p:nvSpPr>
        <p:spPr/>
        <p:txBody>
          <a:bodyPr/>
          <a:lstStyle/>
          <a:p>
            <a:pPr>
              <a:defRPr/>
            </a:pPr>
            <a:fld id="{B26F57CF-7571-46A0-84E6-1A1CA6EA6946}" type="slidenum">
              <a:rPr lang="en-US">
                <a:solidFill>
                  <a:prstClr val="black"/>
                </a:solidFill>
              </a:rPr>
              <a:pPr>
                <a:defRPr/>
              </a:pPr>
              <a:t>27</a:t>
            </a:fld>
            <a:endParaRPr lang="en-US">
              <a:solidFill>
                <a:prstClr val="black"/>
              </a:solidFil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5A83B14-157C-4B1F-9044-9A74752FDE46}" type="slidenum">
              <a:rPr lang="en-US" smtClean="0">
                <a:solidFill>
                  <a:prstClr val="black"/>
                </a:solidFill>
              </a:rPr>
              <a:pPr/>
              <a:t>28</a:t>
            </a:fld>
            <a:endParaRPr lang="en-US">
              <a:solidFill>
                <a:prstClr val="black"/>
              </a:solidFill>
            </a:endParaRPr>
          </a:p>
        </p:txBody>
      </p:sp>
    </p:spTree>
    <p:extLst>
      <p:ext uri="{BB962C8B-B14F-4D97-AF65-F5344CB8AC3E}">
        <p14:creationId xmlns:p14="http://schemas.microsoft.com/office/powerpoint/2010/main" val="403056018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p:cNvSpPr>
            <a:spLocks noGrp="1" noRot="1" noChangeAspect="1" noTextEdit="1"/>
          </p:cNvSpPr>
          <p:nvPr>
            <p:ph type="sldImg"/>
          </p:nvPr>
        </p:nvSpPr>
        <p:spPr bwMode="auto">
          <a:noFill/>
          <a:ln>
            <a:solidFill>
              <a:srgbClr val="000000"/>
            </a:solidFill>
            <a:miter lim="800000"/>
            <a:headEnd/>
            <a:tailEnd/>
          </a:ln>
        </p:spPr>
      </p:sp>
      <p:sp>
        <p:nvSpPr>
          <p:cNvPr id="32771"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r>
              <a:rPr lang="en-US" dirty="0" smtClean="0"/>
              <a:t>When one alters the domain or module composition of a </a:t>
            </a:r>
            <a:r>
              <a:rPr lang="en-US" dirty="0" err="1" smtClean="0"/>
              <a:t>megasynthase</a:t>
            </a:r>
            <a:r>
              <a:rPr lang="en-US" dirty="0" smtClean="0"/>
              <a:t>,</a:t>
            </a:r>
            <a:r>
              <a:rPr lang="en-US" baseline="0" dirty="0" smtClean="0"/>
              <a:t> it is common to lose product formation.  Presumably the polymer gets stuck somewhere on the protein and shuts it down.  Functionality can sometimes be restored using directed evolution.</a:t>
            </a:r>
            <a:endParaRPr lang="en-US" dirty="0" smtClean="0"/>
          </a:p>
        </p:txBody>
      </p:sp>
      <p:sp>
        <p:nvSpPr>
          <p:cNvPr id="4" name="Slide Number Placeholder 3"/>
          <p:cNvSpPr>
            <a:spLocks noGrp="1"/>
          </p:cNvSpPr>
          <p:nvPr>
            <p:ph type="sldNum" sz="quarter" idx="5"/>
          </p:nvPr>
        </p:nvSpPr>
        <p:spPr/>
        <p:txBody>
          <a:bodyPr/>
          <a:lstStyle/>
          <a:p>
            <a:pPr>
              <a:defRPr/>
            </a:pPr>
            <a:fld id="{8A81FB92-EB26-4D4C-8D0F-7E96564A618D}" type="slidenum">
              <a:rPr lang="en-US">
                <a:solidFill>
                  <a:prstClr val="black"/>
                </a:solidFill>
              </a:rPr>
              <a:pPr>
                <a:defRPr/>
              </a:pPr>
              <a:t>29</a:t>
            </a:fld>
            <a:endParaRPr lang="en-US">
              <a:solidFill>
                <a:prstClr val="black"/>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Image Placeholder 1"/>
          <p:cNvSpPr>
            <a:spLocks noGrp="1" noRot="1" noChangeAspect="1" noTextEdit="1"/>
          </p:cNvSpPr>
          <p:nvPr>
            <p:ph type="sldImg"/>
          </p:nvPr>
        </p:nvSpPr>
        <p:spPr bwMode="auto">
          <a:noFill/>
          <a:ln>
            <a:solidFill>
              <a:srgbClr val="000000"/>
            </a:solidFill>
            <a:miter lim="800000"/>
            <a:headEnd/>
            <a:tailEnd/>
          </a:ln>
        </p:spPr>
      </p:sp>
      <p:sp>
        <p:nvSpPr>
          <p:cNvPr id="37891" name="Notes Placeholder 2"/>
          <p:cNvSpPr>
            <a:spLocks noGrp="1"/>
          </p:cNvSpPr>
          <p:nvPr>
            <p:ph type="body" idx="1"/>
          </p:nvPr>
        </p:nvSpPr>
        <p:spPr bwMode="auto">
          <a:noFill/>
        </p:spPr>
        <p:txBody>
          <a:bodyPr wrap="square" numCol="1" anchor="t" anchorCtr="0" compatLnSpc="1">
            <a:prstTxWarp prst="textNoShape">
              <a:avLst/>
            </a:prstTxWarp>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Orthogonality</a:t>
            </a:r>
            <a:r>
              <a:rPr lang="en-US" baseline="0" dirty="0" smtClean="0"/>
              <a:t> is a term often used in the context of synthetic biology in many distinct biochemical contexts. To explain what is meant by it, let’s look at an example.  During translation, </a:t>
            </a:r>
            <a:r>
              <a:rPr lang="en-US" baseline="0" dirty="0" err="1" smtClean="0"/>
              <a:t>aminoacyl-tRNA</a:t>
            </a:r>
            <a:r>
              <a:rPr lang="en-US" baseline="0" dirty="0" smtClean="0"/>
              <a:t> </a:t>
            </a:r>
            <a:r>
              <a:rPr lang="en-US" baseline="0" dirty="0" err="1" smtClean="0"/>
              <a:t>synthetases</a:t>
            </a:r>
            <a:r>
              <a:rPr lang="en-US" baseline="0" dirty="0" smtClean="0"/>
              <a:t> react an amino acid with ATP and then join it to the 3’ end of a </a:t>
            </a:r>
            <a:r>
              <a:rPr lang="en-US" baseline="0" dirty="0" err="1" smtClean="0"/>
              <a:t>tRNA</a:t>
            </a:r>
            <a:r>
              <a:rPr lang="en-US" baseline="0" dirty="0" smtClean="0"/>
              <a:t>. The </a:t>
            </a:r>
            <a:r>
              <a:rPr lang="en-US" baseline="0" dirty="0" err="1" smtClean="0"/>
              <a:t>tRNAs</a:t>
            </a:r>
            <a:r>
              <a:rPr lang="en-US" baseline="0" dirty="0" smtClean="0"/>
              <a:t> and </a:t>
            </a:r>
            <a:r>
              <a:rPr lang="en-US" baseline="0" dirty="0" err="1" smtClean="0"/>
              <a:t>synthetases</a:t>
            </a:r>
            <a:r>
              <a:rPr lang="en-US" baseline="0" dirty="0" smtClean="0"/>
              <a:t> are referred to as being ‘orthogonal’ to one another.  What is meant by this statement is that the </a:t>
            </a:r>
            <a:r>
              <a:rPr lang="en-US" baseline="0" dirty="0" err="1" smtClean="0"/>
              <a:t>synthetases</a:t>
            </a:r>
            <a:r>
              <a:rPr lang="en-US" baseline="0" dirty="0" smtClean="0"/>
              <a:t> only react with their preferred amino acids and </a:t>
            </a:r>
            <a:r>
              <a:rPr lang="en-US" baseline="0" dirty="0" err="1" smtClean="0"/>
              <a:t>tRNAs</a:t>
            </a:r>
            <a:r>
              <a:rPr lang="en-US" baseline="0" dirty="0" smtClean="0"/>
              <a:t>. From a chemical perspective, this means that the substrate range of the </a:t>
            </a:r>
            <a:r>
              <a:rPr lang="en-US" baseline="0" dirty="0" err="1" smtClean="0"/>
              <a:t>synthetases</a:t>
            </a:r>
            <a:r>
              <a:rPr lang="en-US" baseline="0" dirty="0" smtClean="0"/>
              <a:t> combined with the specific set of </a:t>
            </a:r>
            <a:r>
              <a:rPr lang="en-US" baseline="0" dirty="0" err="1" smtClean="0"/>
              <a:t>tRNA</a:t>
            </a:r>
            <a:r>
              <a:rPr lang="en-US" baseline="0" dirty="0" smtClean="0"/>
              <a:t> sequences in the cell leads to a situation in which no cross-reactions occur.  In this system, where </a:t>
            </a:r>
            <a:r>
              <a:rPr lang="en-US" baseline="0" dirty="0" err="1" smtClean="0"/>
              <a:t>orthogonality</a:t>
            </a:r>
            <a:r>
              <a:rPr lang="en-US" baseline="0" dirty="0" smtClean="0"/>
              <a:t> most comes into play is when we try to add another </a:t>
            </a:r>
            <a:r>
              <a:rPr lang="en-US" baseline="0" dirty="0" err="1" smtClean="0"/>
              <a:t>synthetase</a:t>
            </a:r>
            <a:r>
              <a:rPr lang="en-US" baseline="0" dirty="0" smtClean="0"/>
              <a:t> to the cell, or replace one of the endogenous ones with a different version.  For example, suppose we try to knock out the phenylalanine </a:t>
            </a:r>
            <a:r>
              <a:rPr lang="en-US" baseline="0" dirty="0" err="1" smtClean="0"/>
              <a:t>synthatase</a:t>
            </a:r>
            <a:r>
              <a:rPr lang="en-US" baseline="0" dirty="0" smtClean="0"/>
              <a:t> in E. coli and replace it with the copy from B. </a:t>
            </a:r>
            <a:r>
              <a:rPr lang="en-US" baseline="0" dirty="0" err="1" smtClean="0"/>
              <a:t>subtilis</a:t>
            </a:r>
            <a:r>
              <a:rPr lang="en-US" baseline="0" dirty="0" smtClean="0"/>
              <a:t>.  Because the sequences of </a:t>
            </a:r>
            <a:r>
              <a:rPr lang="en-US" baseline="0" dirty="0" err="1" smtClean="0"/>
              <a:t>tRNAs</a:t>
            </a:r>
            <a:r>
              <a:rPr lang="en-US" baseline="0" dirty="0" smtClean="0"/>
              <a:t> and </a:t>
            </a:r>
            <a:r>
              <a:rPr lang="en-US" baseline="0" dirty="0" err="1" smtClean="0"/>
              <a:t>synthetases</a:t>
            </a:r>
            <a:r>
              <a:rPr lang="en-US" baseline="0" dirty="0" smtClean="0"/>
              <a:t> in the other organism are slightly different, one cannot be sure that these molecules will still be orthogonal in their new context.  Sure, these genes are all highly-similar to one another, but it turns out that their specificity drifts slightly over time.  It is not uncommon in these experiments for the replacement </a:t>
            </a:r>
            <a:r>
              <a:rPr lang="en-US" baseline="0" dirty="0" err="1" smtClean="0"/>
              <a:t>synthetase</a:t>
            </a:r>
            <a:r>
              <a:rPr lang="en-US" baseline="0" dirty="0" smtClean="0"/>
              <a:t> to kill the cell by charging the wrong </a:t>
            </a:r>
            <a:r>
              <a:rPr lang="en-US" baseline="0" dirty="0" err="1" smtClean="0"/>
              <a:t>tRNA</a:t>
            </a:r>
            <a:r>
              <a:rPr lang="en-US" baseline="0" dirty="0" smtClean="0"/>
              <a:t> or not recognizing the native </a:t>
            </a:r>
            <a:r>
              <a:rPr lang="en-US" baseline="0" dirty="0" err="1" smtClean="0"/>
              <a:t>tRNAs</a:t>
            </a:r>
            <a:r>
              <a:rPr lang="en-US" baseline="0" dirty="0" smtClean="0"/>
              <a:t>.  In the context of this specific system, </a:t>
            </a:r>
            <a:r>
              <a:rPr lang="en-US" baseline="0" dirty="0" err="1" smtClean="0"/>
              <a:t>orthogonality</a:t>
            </a:r>
            <a:r>
              <a:rPr lang="en-US" baseline="0" dirty="0" smtClean="0"/>
              <a:t> and equivalence represent two extremes of how a biomolecule will interact with others in the engineered cell.  An equivalent </a:t>
            </a:r>
            <a:r>
              <a:rPr lang="en-US" baseline="0" dirty="0" err="1" smtClean="0"/>
              <a:t>synthetase</a:t>
            </a:r>
            <a:r>
              <a:rPr lang="en-US" baseline="0" dirty="0" smtClean="0"/>
              <a:t> would have the same set of interactions with the native species, and an orthogonal </a:t>
            </a:r>
            <a:r>
              <a:rPr lang="en-US" baseline="0" dirty="0" err="1" smtClean="0"/>
              <a:t>synthetase</a:t>
            </a:r>
            <a:r>
              <a:rPr lang="en-US" baseline="0" dirty="0" smtClean="0"/>
              <a:t> would have no interactions with the native species.</a:t>
            </a:r>
            <a:endParaRPr lang="en-US" dirty="0" smtClean="0"/>
          </a:p>
        </p:txBody>
      </p:sp>
      <p:sp>
        <p:nvSpPr>
          <p:cNvPr id="4" name="Slide Number Placeholder 3"/>
          <p:cNvSpPr>
            <a:spLocks noGrp="1"/>
          </p:cNvSpPr>
          <p:nvPr>
            <p:ph type="sldNum" sz="quarter" idx="5"/>
          </p:nvPr>
        </p:nvSpPr>
        <p:spPr/>
        <p:txBody>
          <a:bodyPr/>
          <a:lstStyle/>
          <a:p>
            <a:pPr>
              <a:defRPr/>
            </a:pPr>
            <a:fld id="{8874D177-B7FB-41F2-AF59-2DC5A07FF56E}" type="slidenum">
              <a:rPr lang="en-US">
                <a:solidFill>
                  <a:prstClr val="black"/>
                </a:solidFill>
              </a:rPr>
              <a:pPr>
                <a:defRPr/>
              </a:pPr>
              <a:t>3</a:t>
            </a:fld>
            <a:endParaRPr lang="en-US">
              <a:solidFill>
                <a:prstClr val="black"/>
              </a:solidFil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Slide Image Placeholder 1"/>
          <p:cNvSpPr>
            <a:spLocks noGrp="1" noRot="1" noChangeAspect="1" noTextEdit="1"/>
          </p:cNvSpPr>
          <p:nvPr>
            <p:ph type="sldImg"/>
          </p:nvPr>
        </p:nvSpPr>
        <p:spPr bwMode="auto">
          <a:noFill/>
          <a:ln>
            <a:solidFill>
              <a:srgbClr val="000000"/>
            </a:solidFill>
            <a:miter lim="800000"/>
            <a:headEnd/>
            <a:tailEnd/>
          </a:ln>
        </p:spPr>
      </p:sp>
      <p:sp>
        <p:nvSpPr>
          <p:cNvPr id="45059"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dirty="0" smtClean="0"/>
              <a:t>Combinatorial</a:t>
            </a:r>
            <a:r>
              <a:rPr lang="en-US" baseline="0" dirty="0" smtClean="0"/>
              <a:t> libraries involve the mixing and matching of parts. *click* Consider we have 4 different bins each containing 3 genes.  We want to know how many different 4-gene operons we can produce. In this case, there are 3 to the 4</a:t>
            </a:r>
            <a:r>
              <a:rPr lang="en-US" baseline="30000" dirty="0" smtClean="0"/>
              <a:t>th</a:t>
            </a:r>
            <a:r>
              <a:rPr lang="en-US" baseline="0" dirty="0" smtClean="0"/>
              <a:t> or 81 different combinations.</a:t>
            </a:r>
          </a:p>
          <a:p>
            <a:r>
              <a:rPr lang="en-US" baseline="0" dirty="0" smtClean="0"/>
              <a:t>*click*</a:t>
            </a:r>
          </a:p>
          <a:p>
            <a:r>
              <a:rPr lang="en-US" baseline="0" dirty="0" smtClean="0"/>
              <a:t>Directed evolution techniques involve doing iterations of mutagenesis and screening </a:t>
            </a:r>
            <a:r>
              <a:rPr lang="en-US" baseline="0" dirty="0" err="1" smtClean="0"/>
              <a:t>ona</a:t>
            </a:r>
            <a:r>
              <a:rPr lang="en-US" baseline="0" dirty="0" smtClean="0"/>
              <a:t> design to incrementally improve activity.</a:t>
            </a:r>
          </a:p>
          <a:p>
            <a:r>
              <a:rPr lang="en-US" baseline="0" dirty="0" smtClean="0"/>
              <a:t>*click*</a:t>
            </a:r>
          </a:p>
          <a:p>
            <a:r>
              <a:rPr lang="en-US" baseline="0" dirty="0" smtClean="0"/>
              <a:t>A typical approach is to start with combinatorial libraries to generate an initial hit, and then apply directed evolution to evolve it further.</a:t>
            </a:r>
            <a:endParaRPr lang="en-US" dirty="0" smtClean="0"/>
          </a:p>
        </p:txBody>
      </p:sp>
      <p:sp>
        <p:nvSpPr>
          <p:cNvPr id="4" name="Slide Number Placeholder 3"/>
          <p:cNvSpPr>
            <a:spLocks noGrp="1"/>
          </p:cNvSpPr>
          <p:nvPr>
            <p:ph type="sldNum" sz="quarter" idx="5"/>
          </p:nvPr>
        </p:nvSpPr>
        <p:spPr/>
        <p:txBody>
          <a:bodyPr/>
          <a:lstStyle/>
          <a:p>
            <a:pPr>
              <a:defRPr/>
            </a:pPr>
            <a:fld id="{DB89C333-AA2C-4432-A779-E3FBC2599C28}" type="slidenum">
              <a:rPr lang="en-US">
                <a:solidFill>
                  <a:prstClr val="black"/>
                </a:solidFill>
              </a:rPr>
              <a:pPr>
                <a:defRPr/>
              </a:pPr>
              <a:t>30</a:t>
            </a:fld>
            <a:endParaRPr lang="en-US">
              <a:solidFill>
                <a:prstClr val="black"/>
              </a:solidFill>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5A83B14-157C-4B1F-9044-9A74752FDE46}" type="slidenum">
              <a:rPr lang="en-US" smtClean="0">
                <a:solidFill>
                  <a:prstClr val="black"/>
                </a:solidFill>
              </a:rPr>
              <a:pPr/>
              <a:t>31</a:t>
            </a:fld>
            <a:endParaRPr lang="en-US">
              <a:solidFill>
                <a:prstClr val="black"/>
              </a:solidFill>
            </a:endParaRPr>
          </a:p>
        </p:txBody>
      </p:sp>
    </p:spTree>
    <p:extLst>
      <p:ext uri="{BB962C8B-B14F-4D97-AF65-F5344CB8AC3E}">
        <p14:creationId xmlns:p14="http://schemas.microsoft.com/office/powerpoint/2010/main" val="403056018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Image Placeholder 1"/>
          <p:cNvSpPr>
            <a:spLocks noGrp="1" noRot="1" noChangeAspect="1" noTextEdit="1"/>
          </p:cNvSpPr>
          <p:nvPr>
            <p:ph type="sldImg"/>
          </p:nvPr>
        </p:nvSpPr>
        <p:spPr bwMode="auto">
          <a:noFill/>
          <a:ln>
            <a:solidFill>
              <a:srgbClr val="000000"/>
            </a:solidFill>
            <a:miter lim="800000"/>
            <a:headEnd/>
            <a:tailEnd/>
          </a:ln>
        </p:spPr>
      </p:sp>
      <p:sp>
        <p:nvSpPr>
          <p:cNvPr id="48131"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dirty="0" smtClean="0"/>
              <a:t>In this paper by Liu and coworkers, a chimeric non-ribosomal peptide synthase is improved using a combination of random</a:t>
            </a:r>
            <a:r>
              <a:rPr lang="en-US" baseline="0" dirty="0" smtClean="0"/>
              <a:t> mutagenesis and genetic selection.</a:t>
            </a:r>
            <a:endParaRPr lang="en-US" dirty="0" smtClean="0"/>
          </a:p>
        </p:txBody>
      </p:sp>
      <p:sp>
        <p:nvSpPr>
          <p:cNvPr id="4" name="Slide Number Placeholder 3"/>
          <p:cNvSpPr>
            <a:spLocks noGrp="1"/>
          </p:cNvSpPr>
          <p:nvPr>
            <p:ph type="sldNum" sz="quarter" idx="5"/>
          </p:nvPr>
        </p:nvSpPr>
        <p:spPr/>
        <p:txBody>
          <a:bodyPr/>
          <a:lstStyle/>
          <a:p>
            <a:pPr>
              <a:defRPr/>
            </a:pPr>
            <a:fld id="{BDFFDFA0-F08B-4FDB-B2CF-7D0A223830D3}" type="slidenum">
              <a:rPr lang="en-US">
                <a:solidFill>
                  <a:prstClr val="black"/>
                </a:solidFill>
              </a:rPr>
              <a:pPr>
                <a:defRPr/>
              </a:pPr>
              <a:t>32</a:t>
            </a:fld>
            <a:endParaRPr lang="en-US">
              <a:solidFill>
                <a:prstClr val="black"/>
              </a:solidFill>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lide Image Placeholder 1"/>
          <p:cNvSpPr>
            <a:spLocks noGrp="1" noRot="1" noChangeAspect="1" noTextEdit="1"/>
          </p:cNvSpPr>
          <p:nvPr>
            <p:ph type="sldImg"/>
          </p:nvPr>
        </p:nvSpPr>
        <p:spPr bwMode="auto">
          <a:noFill/>
          <a:ln>
            <a:solidFill>
              <a:srgbClr val="000000"/>
            </a:solidFill>
            <a:miter lim="800000"/>
            <a:headEnd/>
            <a:tailEnd/>
          </a:ln>
        </p:spPr>
      </p:sp>
      <p:sp>
        <p:nvSpPr>
          <p:cNvPr id="49155"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dirty="0" smtClean="0"/>
              <a:t>This first figure describes the idea behind</a:t>
            </a:r>
            <a:r>
              <a:rPr lang="en-US" baseline="0" dirty="0" smtClean="0"/>
              <a:t> the experiment</a:t>
            </a:r>
            <a:r>
              <a:rPr lang="en-US" dirty="0" smtClean="0"/>
              <a:t>, but not the chemicals they are actually working with. The idea is you start with a non-ribosomal peptide</a:t>
            </a:r>
            <a:r>
              <a:rPr lang="en-US" baseline="0" dirty="0" smtClean="0"/>
              <a:t> synthase, and it has one A domain (in red) that is choosing some amino acid R2 in some natural product. If you replace this domain with an A that likes a different amino acid R7, that tends to result in low product formation. Through rounds of directed evolution you could restore activity producing an unnatural derivative containing the replacement amino acid R7.</a:t>
            </a:r>
            <a:endParaRPr lang="en-US" dirty="0" smtClean="0"/>
          </a:p>
          <a:p>
            <a:r>
              <a:rPr lang="en-US" dirty="0" smtClean="0"/>
              <a:t>*click*</a:t>
            </a:r>
          </a:p>
          <a:p>
            <a:r>
              <a:rPr lang="en-US" dirty="0" smtClean="0"/>
              <a:t>The molecule they</a:t>
            </a:r>
            <a:r>
              <a:rPr lang="en-US" baseline="0" dirty="0" smtClean="0"/>
              <a:t> first apply this to is </a:t>
            </a:r>
            <a:r>
              <a:rPr lang="en-US" baseline="0" dirty="0" err="1" smtClean="0"/>
              <a:t>enterobactin</a:t>
            </a:r>
            <a:r>
              <a:rPr lang="en-US" baseline="0" dirty="0" smtClean="0"/>
              <a:t>.  This chemical is a secondary metabolite involve in high-affinity iron transport.  It is natively produced in lab strains of E. coli and is </a:t>
            </a:r>
            <a:r>
              <a:rPr lang="en-US" dirty="0" smtClean="0"/>
              <a:t>encoded by a 2-module NRPS.  They replace </a:t>
            </a:r>
            <a:r>
              <a:rPr lang="en-US" dirty="0" err="1" smtClean="0"/>
              <a:t>entF</a:t>
            </a:r>
            <a:r>
              <a:rPr lang="en-US" dirty="0" smtClean="0"/>
              <a:t> which encodes the serine-specific A domain.  They complement</a:t>
            </a:r>
            <a:r>
              <a:rPr lang="en-US" baseline="0" dirty="0" smtClean="0"/>
              <a:t> it with </a:t>
            </a:r>
            <a:r>
              <a:rPr lang="en-US" dirty="0" smtClean="0"/>
              <a:t>the SyrE-A1 A domain from the </a:t>
            </a:r>
            <a:r>
              <a:rPr lang="en-US" i="1" dirty="0" smtClean="0"/>
              <a:t>Pseudomonas </a:t>
            </a:r>
            <a:r>
              <a:rPr lang="en-US" i="1" dirty="0" err="1" smtClean="0"/>
              <a:t>syringae</a:t>
            </a:r>
            <a:r>
              <a:rPr lang="en-US" i="1" dirty="0" smtClean="0"/>
              <a:t> </a:t>
            </a:r>
            <a:r>
              <a:rPr lang="en-US" i="1" dirty="0" err="1" smtClean="0"/>
              <a:t>syringomycin</a:t>
            </a:r>
            <a:r>
              <a:rPr lang="en-US" dirty="0" smtClean="0"/>
              <a:t> which also incorporates serine and thereby produces the same chemical product, but with 30-fold less activity.  Through directed evolution they are able to restore activity to within 4-fold of the wild-type protein.</a:t>
            </a:r>
            <a:r>
              <a:rPr lang="en-US" baseline="0" dirty="0" smtClean="0"/>
              <a:t> In this experiment, they are greatly aided by the fact that high-affinity iron transport is a readily-selectable phenotype.  Restoring the production of </a:t>
            </a:r>
            <a:r>
              <a:rPr lang="en-US" baseline="0" dirty="0" err="1" smtClean="0"/>
              <a:t>enterobactin</a:t>
            </a:r>
            <a:r>
              <a:rPr lang="en-US" baseline="0" dirty="0" smtClean="0"/>
              <a:t> enables cells to be selected based on growth on iron-depleted media.</a:t>
            </a:r>
            <a:endParaRPr lang="en-US" i="1" dirty="0" smtClean="0"/>
          </a:p>
        </p:txBody>
      </p:sp>
      <p:sp>
        <p:nvSpPr>
          <p:cNvPr id="4" name="Slide Number Placeholder 3"/>
          <p:cNvSpPr>
            <a:spLocks noGrp="1"/>
          </p:cNvSpPr>
          <p:nvPr>
            <p:ph type="sldNum" sz="quarter" idx="5"/>
          </p:nvPr>
        </p:nvSpPr>
        <p:spPr/>
        <p:txBody>
          <a:bodyPr/>
          <a:lstStyle/>
          <a:p>
            <a:pPr>
              <a:defRPr/>
            </a:pPr>
            <a:fld id="{9B330964-BA76-4807-BBC6-4D621366C673}" type="slidenum">
              <a:rPr lang="en-US">
                <a:solidFill>
                  <a:prstClr val="black"/>
                </a:solidFill>
              </a:rPr>
              <a:pPr>
                <a:defRPr/>
              </a:pPr>
              <a:t>33</a:t>
            </a:fld>
            <a:endParaRPr lang="en-US">
              <a:solidFill>
                <a:prstClr val="black"/>
              </a:solidFill>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bwMode="auto">
          <a:noFill/>
          <a:ln>
            <a:solidFill>
              <a:srgbClr val="000000"/>
            </a:solidFill>
            <a:miter lim="800000"/>
            <a:headEnd/>
            <a:tailEnd/>
          </a:ln>
        </p:spPr>
      </p:sp>
      <p:sp>
        <p:nvSpPr>
          <p:cNvPr id="50179"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dirty="0" smtClean="0"/>
              <a:t>To perform this directed</a:t>
            </a:r>
            <a:r>
              <a:rPr lang="en-US" baseline="0" dirty="0" smtClean="0"/>
              <a:t> evolution experiment, they use random mutagenesis of the introduced A domain gene at a rate of 1.6 point mutations per library member.</a:t>
            </a:r>
          </a:p>
          <a:p>
            <a:r>
              <a:rPr lang="en-US" baseline="0" dirty="0" smtClean="0"/>
              <a:t>*click*</a:t>
            </a:r>
          </a:p>
          <a:p>
            <a:r>
              <a:rPr lang="en-US" dirty="0" smtClean="0"/>
              <a:t>Because </a:t>
            </a:r>
            <a:r>
              <a:rPr lang="en-US" dirty="0" err="1" smtClean="0"/>
              <a:t>enterobactin</a:t>
            </a:r>
            <a:r>
              <a:rPr lang="en-US" dirty="0" smtClean="0"/>
              <a:t> production is selectable, they challenge the</a:t>
            </a:r>
            <a:r>
              <a:rPr lang="en-US" baseline="0" dirty="0" smtClean="0"/>
              <a:t> 20 thousand different variants to iron limiting conditions, and examine the cells that survive. </a:t>
            </a:r>
          </a:p>
          <a:p>
            <a:r>
              <a:rPr lang="en-US" baseline="0" dirty="0" smtClean="0"/>
              <a:t>*click*</a:t>
            </a:r>
          </a:p>
          <a:p>
            <a:r>
              <a:rPr lang="en-US" baseline="0" dirty="0" smtClean="0"/>
              <a:t>From the hits, they find variants that restore activity within 4-fold of wild-type</a:t>
            </a:r>
          </a:p>
          <a:p>
            <a:r>
              <a:rPr lang="en-US" baseline="0" dirty="0" smtClean="0"/>
              <a:t>*click*</a:t>
            </a:r>
          </a:p>
          <a:p>
            <a:r>
              <a:rPr lang="en-US" baseline="0" dirty="0" smtClean="0"/>
              <a:t>Directed evolution experiments like this aren’t too difficult when you have an easy selection like this.  For non-selectable phenotypes, such screens often get instrumentation and cost-intensive.  So, what would you do if your goal was to make monomers for some high-tech new Gecko glue material?  With today’s tools, this would be an expensive activity.</a:t>
            </a:r>
            <a:endParaRPr lang="en-US" dirty="0" smtClean="0"/>
          </a:p>
        </p:txBody>
      </p:sp>
      <p:sp>
        <p:nvSpPr>
          <p:cNvPr id="4" name="Slide Number Placeholder 3"/>
          <p:cNvSpPr>
            <a:spLocks noGrp="1"/>
          </p:cNvSpPr>
          <p:nvPr>
            <p:ph type="sldNum" sz="quarter" idx="5"/>
          </p:nvPr>
        </p:nvSpPr>
        <p:spPr/>
        <p:txBody>
          <a:bodyPr/>
          <a:lstStyle/>
          <a:p>
            <a:pPr>
              <a:defRPr/>
            </a:pPr>
            <a:fld id="{C0B824A3-5C2A-4D0D-A22E-820B0466F76E}" type="slidenum">
              <a:rPr lang="en-US">
                <a:solidFill>
                  <a:prstClr val="black"/>
                </a:solidFill>
              </a:rPr>
              <a:pPr>
                <a:defRPr/>
              </a:pPr>
              <a:t>34</a:t>
            </a:fld>
            <a:endParaRPr lang="en-US">
              <a:solidFill>
                <a:prstClr val="black"/>
              </a:solidFill>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Slide Image Placeholder 1"/>
          <p:cNvSpPr>
            <a:spLocks noGrp="1" noRot="1" noChangeAspect="1" noTextEdit="1"/>
          </p:cNvSpPr>
          <p:nvPr>
            <p:ph type="sldImg"/>
          </p:nvPr>
        </p:nvSpPr>
        <p:spPr bwMode="auto">
          <a:noFill/>
          <a:ln>
            <a:solidFill>
              <a:srgbClr val="000000"/>
            </a:solidFill>
            <a:miter lim="800000"/>
            <a:headEnd/>
            <a:tailEnd/>
          </a:ln>
        </p:spPr>
      </p:sp>
      <p:sp>
        <p:nvSpPr>
          <p:cNvPr id="51203"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i="0" dirty="0" smtClean="0"/>
              <a:t>One</a:t>
            </a:r>
            <a:r>
              <a:rPr lang="en-US" i="0" baseline="0" dirty="0" smtClean="0"/>
              <a:t> useful phenotype that *is* readily </a:t>
            </a:r>
            <a:r>
              <a:rPr lang="en-US" i="0" baseline="0" dirty="0" err="1" smtClean="0"/>
              <a:t>screanable</a:t>
            </a:r>
            <a:r>
              <a:rPr lang="en-US" i="0" baseline="0" dirty="0" smtClean="0"/>
              <a:t> is production of antibiotics.  You can watch the culture of a test variant suppress the growth of a test strain.  Here, they use an E. coli imp mutant. In this same paper, the authors apply the replace-and-evolve approach towards an antibiotic called </a:t>
            </a:r>
            <a:r>
              <a:rPr lang="en-US" i="0" baseline="0" dirty="0" err="1" smtClean="0"/>
              <a:t>andrimid</a:t>
            </a:r>
            <a:r>
              <a:rPr lang="en-US" i="0" baseline="0" dirty="0" smtClean="0"/>
              <a:t>.  The next-to-last step in this biosynthesis involves a </a:t>
            </a:r>
            <a:r>
              <a:rPr lang="en-US" i="0" baseline="0" dirty="0" err="1" smtClean="0"/>
              <a:t>valine</a:t>
            </a:r>
            <a:r>
              <a:rPr lang="en-US" i="0" baseline="0" dirty="0" smtClean="0"/>
              <a:t>-extending module. *click* They put in modules that employ isoleucine and </a:t>
            </a:r>
            <a:r>
              <a:rPr lang="en-US" sz="1200" b="0" i="0" kern="1200" dirty="0" err="1" smtClean="0">
                <a:solidFill>
                  <a:schemeClr val="tx1"/>
                </a:solidFill>
                <a:effectLst/>
                <a:latin typeface="+mn-lt"/>
                <a:ea typeface="+mn-ea"/>
                <a:cs typeface="+mn-cs"/>
              </a:rPr>
              <a:t>ethylglycine</a:t>
            </a:r>
            <a:r>
              <a:rPr lang="en-US" sz="1200" b="0" i="0" kern="1200" dirty="0" smtClean="0">
                <a:solidFill>
                  <a:schemeClr val="tx1"/>
                </a:solidFill>
                <a:effectLst/>
                <a:latin typeface="+mn-lt"/>
                <a:ea typeface="+mn-ea"/>
                <a:cs typeface="+mn-cs"/>
              </a:rPr>
              <a:t>.  After</a:t>
            </a:r>
            <a:r>
              <a:rPr lang="en-US" sz="1200" b="0" i="0" kern="1200" baseline="0" dirty="0" smtClean="0">
                <a:solidFill>
                  <a:schemeClr val="tx1"/>
                </a:solidFill>
                <a:effectLst/>
                <a:latin typeface="+mn-lt"/>
                <a:ea typeface="+mn-ea"/>
                <a:cs typeface="+mn-cs"/>
              </a:rPr>
              <a:t> introduction of mutations, they screen the variants for killing the test strain.  This assay would work as long as the antibiotic still kills the cell, and in this way it also tests the bioactivity of the new potential antibiotic.</a:t>
            </a:r>
            <a:endParaRPr lang="en-US" i="0" dirty="0" smtClean="0"/>
          </a:p>
        </p:txBody>
      </p:sp>
      <p:sp>
        <p:nvSpPr>
          <p:cNvPr id="4" name="Slide Number Placeholder 3"/>
          <p:cNvSpPr>
            <a:spLocks noGrp="1"/>
          </p:cNvSpPr>
          <p:nvPr>
            <p:ph type="sldNum" sz="quarter" idx="5"/>
          </p:nvPr>
        </p:nvSpPr>
        <p:spPr/>
        <p:txBody>
          <a:bodyPr/>
          <a:lstStyle/>
          <a:p>
            <a:pPr>
              <a:defRPr/>
            </a:pPr>
            <a:fld id="{A7C2998D-3771-4BEA-903F-FAB1FF494D71}" type="slidenum">
              <a:rPr lang="en-US">
                <a:solidFill>
                  <a:prstClr val="black"/>
                </a:solidFill>
              </a:rPr>
              <a:pPr>
                <a:defRPr/>
              </a:pPr>
              <a:t>35</a:t>
            </a:fld>
            <a:endParaRPr lang="en-US">
              <a:solidFill>
                <a:prstClr val="black"/>
              </a:solidFill>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p:cNvSpPr>
            <a:spLocks noGrp="1" noRot="1" noChangeAspect="1" noTextEdit="1"/>
          </p:cNvSpPr>
          <p:nvPr>
            <p:ph type="sldImg"/>
          </p:nvPr>
        </p:nvSpPr>
        <p:spPr bwMode="auto">
          <a:noFill/>
          <a:ln>
            <a:solidFill>
              <a:srgbClr val="000000"/>
            </a:solidFill>
            <a:miter lim="800000"/>
            <a:headEnd/>
            <a:tailEnd/>
          </a:ln>
        </p:spPr>
      </p:sp>
      <p:sp>
        <p:nvSpPr>
          <p:cNvPr id="32771"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r>
              <a:rPr lang="en-US" dirty="0" smtClean="0"/>
              <a:t>Polysaccharides are a diverse set of molecules that play important roles in biology</a:t>
            </a:r>
            <a:r>
              <a:rPr lang="en-US" baseline="0" dirty="0" smtClean="0"/>
              <a:t> due to their frequent presence on the surface of cells.  In most microbiological contexts, the cell’s surface is the only thing that other cells and molecules can ‘see’ since the inner contents of the cell are secluded by the membrane.  Despite their importance, their biosynthesis is far less studied and engineered than other types of metabolites.</a:t>
            </a:r>
            <a:endParaRPr lang="en-US" dirty="0" smtClean="0"/>
          </a:p>
        </p:txBody>
      </p:sp>
      <p:sp>
        <p:nvSpPr>
          <p:cNvPr id="4" name="Slide Number Placeholder 3"/>
          <p:cNvSpPr>
            <a:spLocks noGrp="1"/>
          </p:cNvSpPr>
          <p:nvPr>
            <p:ph type="sldNum" sz="quarter" idx="5"/>
          </p:nvPr>
        </p:nvSpPr>
        <p:spPr/>
        <p:txBody>
          <a:bodyPr/>
          <a:lstStyle/>
          <a:p>
            <a:pPr>
              <a:defRPr/>
            </a:pPr>
            <a:fld id="{8A81FB92-EB26-4D4C-8D0F-7E96564A618D}" type="slidenum">
              <a:rPr lang="en-US">
                <a:solidFill>
                  <a:prstClr val="black"/>
                </a:solidFill>
              </a:rPr>
              <a:pPr>
                <a:defRPr/>
              </a:pPr>
              <a:t>36</a:t>
            </a:fld>
            <a:endParaRPr lang="en-US">
              <a:solidFill>
                <a:prstClr val="black"/>
              </a:solidFill>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Slide Image Placeholder 1"/>
          <p:cNvSpPr>
            <a:spLocks noGrp="1" noRot="1" noChangeAspect="1" noTextEdit="1"/>
          </p:cNvSpPr>
          <p:nvPr>
            <p:ph type="sldImg"/>
          </p:nvPr>
        </p:nvSpPr>
        <p:spPr bwMode="auto">
          <a:noFill/>
          <a:ln>
            <a:solidFill>
              <a:srgbClr val="000000"/>
            </a:solidFill>
            <a:miter lim="800000"/>
            <a:headEnd/>
            <a:tailEnd/>
          </a:ln>
        </p:spPr>
      </p:sp>
      <p:sp>
        <p:nvSpPr>
          <p:cNvPr id="52227"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dirty="0" smtClean="0"/>
              <a:t>In this paper from Feldman,</a:t>
            </a:r>
            <a:r>
              <a:rPr lang="en-US" baseline="0" dirty="0" smtClean="0"/>
              <a:t> a chimeric biosynthetic pathway between a surface polysaccharide and a glycoprotein lead to an interesting example of </a:t>
            </a:r>
            <a:r>
              <a:rPr lang="en-US" baseline="0" dirty="0" err="1" smtClean="0"/>
              <a:t>composability</a:t>
            </a:r>
            <a:r>
              <a:rPr lang="en-US" baseline="0" dirty="0" smtClean="0"/>
              <a:t>.</a:t>
            </a:r>
            <a:endParaRPr lang="en-US" dirty="0" smtClean="0"/>
          </a:p>
        </p:txBody>
      </p:sp>
      <p:sp>
        <p:nvSpPr>
          <p:cNvPr id="4" name="Slide Number Placeholder 3"/>
          <p:cNvSpPr>
            <a:spLocks noGrp="1"/>
          </p:cNvSpPr>
          <p:nvPr>
            <p:ph type="sldNum" sz="quarter" idx="5"/>
          </p:nvPr>
        </p:nvSpPr>
        <p:spPr/>
        <p:txBody>
          <a:bodyPr/>
          <a:lstStyle/>
          <a:p>
            <a:pPr>
              <a:defRPr/>
            </a:pPr>
            <a:fld id="{AE4B5331-E818-47FE-97DA-8CF8971BD594}" type="slidenum">
              <a:rPr lang="en-US">
                <a:solidFill>
                  <a:prstClr val="black"/>
                </a:solidFill>
              </a:rPr>
              <a:pPr>
                <a:defRPr/>
              </a:pPr>
              <a:t>37</a:t>
            </a:fld>
            <a:endParaRPr lang="en-US">
              <a:solidFill>
                <a:prstClr val="black"/>
              </a:solidFill>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Slide Image Placeholder 1"/>
          <p:cNvSpPr>
            <a:spLocks noGrp="1" noRot="1" noChangeAspect="1" noTextEdit="1"/>
          </p:cNvSpPr>
          <p:nvPr>
            <p:ph type="sldImg"/>
          </p:nvPr>
        </p:nvSpPr>
        <p:spPr bwMode="auto">
          <a:noFill/>
          <a:ln>
            <a:solidFill>
              <a:srgbClr val="000000"/>
            </a:solidFill>
            <a:miter lim="800000"/>
            <a:headEnd/>
            <a:tailEnd/>
          </a:ln>
        </p:spPr>
      </p:sp>
      <p:sp>
        <p:nvSpPr>
          <p:cNvPr id="53251" name="Notes Placeholder 2"/>
          <p:cNvSpPr>
            <a:spLocks noGrp="1"/>
          </p:cNvSpPr>
          <p:nvPr>
            <p:ph type="body" idx="1"/>
          </p:nvPr>
        </p:nvSpPr>
        <p:spPr bwMode="auto">
          <a:noFill/>
        </p:spPr>
        <p:txBody>
          <a:bodyPr wrap="square" numCol="1" anchor="t" anchorCtr="0" compatLnSpc="1">
            <a:prstTxWarp prst="textNoShape">
              <a:avLst/>
            </a:prstTxWarp>
          </a:bodyPr>
          <a:lstStyle/>
          <a:p>
            <a:pPr marL="457200" indent="-457200" fontAlgn="base">
              <a:spcBef>
                <a:spcPct val="0"/>
              </a:spcBef>
              <a:spcAft>
                <a:spcPct val="0"/>
              </a:spcAft>
              <a:buFont typeface="Wingdings" pitchFamily="2" charset="2"/>
              <a:buChar char="§"/>
            </a:pPr>
            <a:r>
              <a:rPr lang="en-US" sz="1200" dirty="0" smtClean="0">
                <a:solidFill>
                  <a:srgbClr val="262626"/>
                </a:solidFill>
                <a:cs typeface="Arial" charset="0"/>
              </a:rPr>
              <a:t>Carbohydrates are particularly useful as therapeutics.</a:t>
            </a:r>
            <a:r>
              <a:rPr lang="en-US" sz="1200" baseline="0" dirty="0" smtClean="0">
                <a:solidFill>
                  <a:srgbClr val="262626"/>
                </a:solidFill>
                <a:cs typeface="Arial" charset="0"/>
              </a:rPr>
              <a:t>  </a:t>
            </a:r>
            <a:r>
              <a:rPr lang="en-US" sz="1200" dirty="0" smtClean="0">
                <a:solidFill>
                  <a:srgbClr val="262626"/>
                </a:solidFill>
                <a:cs typeface="Arial" charset="0"/>
              </a:rPr>
              <a:t>Small-molecule carbohydrates are a common class of secondary metabolites, especially as antibiotics.</a:t>
            </a:r>
            <a:r>
              <a:rPr lang="en-US" sz="1200" baseline="0" dirty="0" smtClean="0">
                <a:solidFill>
                  <a:srgbClr val="262626"/>
                </a:solidFill>
                <a:cs typeface="Arial" charset="0"/>
              </a:rPr>
              <a:t>  For example, </a:t>
            </a:r>
            <a:r>
              <a:rPr lang="en-US" sz="1200" dirty="0" err="1" smtClean="0">
                <a:solidFill>
                  <a:srgbClr val="262626"/>
                </a:solidFill>
                <a:cs typeface="Arial" charset="0"/>
              </a:rPr>
              <a:t>Optimer</a:t>
            </a:r>
            <a:r>
              <a:rPr lang="en-US" sz="1200" dirty="0" smtClean="0">
                <a:solidFill>
                  <a:srgbClr val="262626"/>
                </a:solidFill>
                <a:cs typeface="Arial" charset="0"/>
              </a:rPr>
              <a:t> Pharmaceuticals is a pharmaceutical company founded on the idea of combinatorial small molecule carbohydrate drug discovery.</a:t>
            </a:r>
            <a:r>
              <a:rPr lang="en-US" sz="1200" baseline="0" dirty="0" smtClean="0">
                <a:solidFill>
                  <a:srgbClr val="262626"/>
                </a:solidFill>
                <a:cs typeface="Arial" charset="0"/>
              </a:rPr>
              <a:t> </a:t>
            </a:r>
            <a:r>
              <a:rPr lang="en-US" sz="1200" dirty="0" smtClean="0">
                <a:solidFill>
                  <a:srgbClr val="262626"/>
                </a:solidFill>
                <a:cs typeface="Arial" charset="0"/>
              </a:rPr>
              <a:t>Additionally, carbohydrates are sometimes necessary for the function of therapeutic proteins, or if introduced synthetically, could improve the serum half-live or immunogenicity of a therapeutic protein</a:t>
            </a:r>
          </a:p>
          <a:p>
            <a:pPr marL="457200" marR="0" indent="-457200" algn="l" defTabSz="914400" rtl="0" eaLnBrk="1" fontAlgn="base" latinLnBrk="0" hangingPunct="1">
              <a:lnSpc>
                <a:spcPct val="100000"/>
              </a:lnSpc>
              <a:spcBef>
                <a:spcPct val="0"/>
              </a:spcBef>
              <a:spcAft>
                <a:spcPct val="0"/>
              </a:spcAft>
              <a:buClrTx/>
              <a:buSzTx/>
              <a:buFont typeface="Wingdings" pitchFamily="2" charset="2"/>
              <a:buChar char="§"/>
              <a:tabLst/>
              <a:defRPr/>
            </a:pPr>
            <a:r>
              <a:rPr lang="en-US" sz="1200" dirty="0" smtClean="0">
                <a:solidFill>
                  <a:srgbClr val="262626"/>
                </a:solidFill>
                <a:cs typeface="Arial" charset="0"/>
              </a:rPr>
              <a:t>For all carbohydrate engineering, there are soluble nucleotide sugar intermediates.  The </a:t>
            </a:r>
            <a:r>
              <a:rPr lang="en-US" sz="1200" dirty="0" err="1" smtClean="0">
                <a:solidFill>
                  <a:srgbClr val="262626"/>
                </a:solidFill>
                <a:cs typeface="Arial" charset="0"/>
              </a:rPr>
              <a:t>enterobacteria</a:t>
            </a:r>
            <a:r>
              <a:rPr lang="en-US" sz="1200" baseline="0" dirty="0" smtClean="0">
                <a:solidFill>
                  <a:srgbClr val="262626"/>
                </a:solidFill>
                <a:cs typeface="Arial" charset="0"/>
              </a:rPr>
              <a:t> produce a diverse array of capsular polysaccharides, and as a result, there are </a:t>
            </a:r>
            <a:r>
              <a:rPr lang="en-US" sz="1200" baseline="0" dirty="0" err="1" smtClean="0">
                <a:solidFill>
                  <a:srgbClr val="262626"/>
                </a:solidFill>
                <a:cs typeface="Arial" charset="0"/>
              </a:rPr>
              <a:t>enterobacterial</a:t>
            </a:r>
            <a:r>
              <a:rPr lang="en-US" sz="1200" baseline="0" dirty="0" smtClean="0">
                <a:solidFill>
                  <a:srgbClr val="262626"/>
                </a:solidFill>
                <a:cs typeface="Arial" charset="0"/>
              </a:rPr>
              <a:t> pathways for many nucleotide sugars that could be easily moved to an engineered E. coli. Here’s an example of one of these pathways that takes glucose-6-phosphate to UDP-</a:t>
            </a:r>
            <a:r>
              <a:rPr lang="en-US" sz="1200" baseline="0" dirty="0" err="1" smtClean="0">
                <a:solidFill>
                  <a:srgbClr val="262626"/>
                </a:solidFill>
                <a:cs typeface="Arial" charset="0"/>
              </a:rPr>
              <a:t>GlcNAc</a:t>
            </a:r>
            <a:r>
              <a:rPr lang="en-US" sz="1200" baseline="0" dirty="0" smtClean="0">
                <a:solidFill>
                  <a:srgbClr val="262626"/>
                </a:solidFill>
                <a:cs typeface="Arial" charset="0"/>
              </a:rPr>
              <a:t>. So, you really only need to add </a:t>
            </a:r>
            <a:r>
              <a:rPr lang="en-US" sz="1200" baseline="0" dirty="0" err="1" smtClean="0">
                <a:solidFill>
                  <a:srgbClr val="262626"/>
                </a:solidFill>
                <a:cs typeface="Arial" charset="0"/>
              </a:rPr>
              <a:t>transferases</a:t>
            </a:r>
            <a:r>
              <a:rPr lang="en-US" sz="1200" baseline="0" dirty="0" smtClean="0">
                <a:solidFill>
                  <a:srgbClr val="262626"/>
                </a:solidFill>
                <a:cs typeface="Arial" charset="0"/>
              </a:rPr>
              <a:t> and polymerases to design new carbohydrates, the nucleotide sugars are off-the-shelf molecules.</a:t>
            </a:r>
            <a:endParaRPr lang="en-US" sz="1200" dirty="0" smtClean="0">
              <a:solidFill>
                <a:srgbClr val="262626"/>
              </a:solidFill>
              <a:cs typeface="Arial" charset="0"/>
            </a:endParaRPr>
          </a:p>
          <a:p>
            <a:pPr marL="457200" indent="-457200" fontAlgn="base">
              <a:spcBef>
                <a:spcPct val="0"/>
              </a:spcBef>
              <a:spcAft>
                <a:spcPct val="0"/>
              </a:spcAft>
              <a:buFont typeface="Wingdings" pitchFamily="2" charset="2"/>
              <a:buChar char="§"/>
            </a:pPr>
            <a:r>
              <a:rPr lang="en-US" sz="1200" dirty="0" smtClean="0">
                <a:solidFill>
                  <a:srgbClr val="262626"/>
                </a:solidFill>
                <a:cs typeface="Arial" charset="0"/>
              </a:rPr>
              <a:t>In this paper, the authors show you can make a chimeric biosynthetic pathway between two quite different polysaccharide biosynthetic processes</a:t>
            </a:r>
          </a:p>
          <a:p>
            <a:endParaRPr lang="en-US" dirty="0" smtClean="0"/>
          </a:p>
        </p:txBody>
      </p:sp>
      <p:sp>
        <p:nvSpPr>
          <p:cNvPr id="4" name="Slide Number Placeholder 3"/>
          <p:cNvSpPr>
            <a:spLocks noGrp="1"/>
          </p:cNvSpPr>
          <p:nvPr>
            <p:ph type="sldNum" sz="quarter" idx="5"/>
          </p:nvPr>
        </p:nvSpPr>
        <p:spPr/>
        <p:txBody>
          <a:bodyPr/>
          <a:lstStyle/>
          <a:p>
            <a:pPr>
              <a:defRPr/>
            </a:pPr>
            <a:fld id="{136819B1-B935-4800-BB37-38F3F93845E5}" type="slidenum">
              <a:rPr lang="en-US">
                <a:solidFill>
                  <a:prstClr val="black"/>
                </a:solidFill>
              </a:rPr>
              <a:pPr>
                <a:defRPr/>
              </a:pPr>
              <a:t>38</a:t>
            </a:fld>
            <a:endParaRPr lang="en-US">
              <a:solidFill>
                <a:prstClr val="black"/>
              </a:solidFill>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Image Placeholder 1"/>
          <p:cNvSpPr>
            <a:spLocks noGrp="1" noRot="1" noChangeAspect="1" noTextEdit="1"/>
          </p:cNvSpPr>
          <p:nvPr>
            <p:ph type="sldImg"/>
          </p:nvPr>
        </p:nvSpPr>
        <p:spPr bwMode="auto">
          <a:noFill/>
          <a:ln>
            <a:solidFill>
              <a:srgbClr val="000000"/>
            </a:solidFill>
            <a:miter lim="800000"/>
            <a:headEnd/>
            <a:tailEnd/>
          </a:ln>
        </p:spPr>
      </p:sp>
      <p:sp>
        <p:nvSpPr>
          <p:cNvPr id="54275"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dirty="0" smtClean="0"/>
              <a:t>In this study, the authors are splicing together two pathways that both involve an</a:t>
            </a:r>
            <a:r>
              <a:rPr lang="en-US" baseline="0" dirty="0" smtClean="0"/>
              <a:t> oligosaccharide.  In the N-glycosylation biosynthesis pathway from C. </a:t>
            </a:r>
            <a:r>
              <a:rPr lang="en-US" baseline="0" dirty="0" err="1" smtClean="0"/>
              <a:t>jejuni</a:t>
            </a:r>
            <a:r>
              <a:rPr lang="en-US" baseline="0" dirty="0" smtClean="0"/>
              <a:t>, </a:t>
            </a:r>
            <a:r>
              <a:rPr lang="en-US" baseline="0" dirty="0" err="1" smtClean="0"/>
              <a:t>monosaccharides</a:t>
            </a:r>
            <a:r>
              <a:rPr lang="en-US" baseline="0" dirty="0" smtClean="0"/>
              <a:t> are iteratively added to a growing chain by </a:t>
            </a:r>
            <a:r>
              <a:rPr lang="en-US" baseline="0" dirty="0" err="1" smtClean="0"/>
              <a:t>glycosyltransferases</a:t>
            </a:r>
            <a:r>
              <a:rPr lang="en-US" baseline="0" dirty="0" smtClean="0"/>
              <a:t>.  This oligosaccharide is linked to the inner membrane by a lipid linker and then transferred to the </a:t>
            </a:r>
            <a:r>
              <a:rPr lang="en-US" baseline="0" dirty="0" err="1" smtClean="0"/>
              <a:t>periplasm</a:t>
            </a:r>
            <a:r>
              <a:rPr lang="en-US" baseline="0" dirty="0" smtClean="0"/>
              <a:t> where it is transferred to </a:t>
            </a:r>
            <a:r>
              <a:rPr lang="en-US" baseline="0" dirty="0" err="1" smtClean="0"/>
              <a:t>AcrA</a:t>
            </a:r>
            <a:r>
              <a:rPr lang="en-US" baseline="0" dirty="0" smtClean="0"/>
              <a:t> resulting in a glycoprotein.  The O-antigen biosynthesis in E. coli similarly starts with a lipid-linked oligosaccharide that is transported across the membrane, but then it is polymerized into a 40-unit polymer and transferred to another lipid anchor.  These two pathways involve different oligosaccharides, but beyond this consideration they perform the same sequence of steps to give rise to *click* this </a:t>
            </a:r>
            <a:r>
              <a:rPr lang="en-US" baseline="0" dirty="0" err="1" smtClean="0"/>
              <a:t>periplasmic</a:t>
            </a:r>
            <a:r>
              <a:rPr lang="en-US" baseline="0" dirty="0" smtClean="0"/>
              <a:t> oligosaccharide intermediate.</a:t>
            </a:r>
            <a:endParaRPr lang="en-US" dirty="0" smtClean="0"/>
          </a:p>
        </p:txBody>
      </p:sp>
      <p:sp>
        <p:nvSpPr>
          <p:cNvPr id="4" name="Slide Number Placeholder 3"/>
          <p:cNvSpPr>
            <a:spLocks noGrp="1"/>
          </p:cNvSpPr>
          <p:nvPr>
            <p:ph type="sldNum" sz="quarter" idx="5"/>
          </p:nvPr>
        </p:nvSpPr>
        <p:spPr/>
        <p:txBody>
          <a:bodyPr/>
          <a:lstStyle/>
          <a:p>
            <a:pPr>
              <a:defRPr/>
            </a:pPr>
            <a:fld id="{C2E3200E-7405-410A-BA01-C4F6BC25BD69}" type="slidenum">
              <a:rPr lang="en-US">
                <a:solidFill>
                  <a:prstClr val="black"/>
                </a:solidFill>
              </a:rPr>
              <a:pPr>
                <a:defRPr/>
              </a:pPr>
              <a:t>39</a:t>
            </a:fld>
            <a:endParaRPr lang="en-US">
              <a:solidFill>
                <a:prstClr val="black"/>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Image Placeholder 1"/>
          <p:cNvSpPr>
            <a:spLocks noGrp="1" noRot="1" noChangeAspect="1" noTextEdit="1"/>
          </p:cNvSpPr>
          <p:nvPr>
            <p:ph type="sldImg"/>
          </p:nvPr>
        </p:nvSpPr>
        <p:spPr bwMode="auto">
          <a:noFill/>
          <a:ln>
            <a:solidFill>
              <a:srgbClr val="000000"/>
            </a:solidFill>
            <a:miter lim="800000"/>
            <a:headEnd/>
            <a:tailEnd/>
          </a:ln>
        </p:spPr>
      </p:sp>
      <p:sp>
        <p:nvSpPr>
          <p:cNvPr id="37891" name="Notes Placeholder 2"/>
          <p:cNvSpPr>
            <a:spLocks noGrp="1"/>
          </p:cNvSpPr>
          <p:nvPr>
            <p:ph type="body" idx="1"/>
          </p:nvPr>
        </p:nvSpPr>
        <p:spPr bwMode="auto">
          <a:noFill/>
        </p:spPr>
        <p:txBody>
          <a:bodyPr wrap="square" numCol="1" anchor="t" anchorCtr="0" compatLnSpc="1">
            <a:prstTxWarp prst="textNoShape">
              <a:avLst/>
            </a:prstTxWarp>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Equivalence is a clean concept.  One biomolecule could have exactly the same set of interactions as another.</a:t>
            </a:r>
            <a:r>
              <a:rPr lang="en-US" baseline="0" dirty="0" smtClean="0"/>
              <a:t>  </a:t>
            </a:r>
            <a:r>
              <a:rPr lang="en-US" baseline="0" dirty="0" err="1" smtClean="0"/>
              <a:t>Orthogonality</a:t>
            </a:r>
            <a:r>
              <a:rPr lang="en-US" baseline="0" dirty="0" smtClean="0"/>
              <a:t> is a little thornier.  Nothing in the cell is orthogonal to anything else.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All the proteins are made of amino acids, and all RNAs are made of </a:t>
            </a:r>
            <a:r>
              <a:rPr lang="en-US" baseline="0" dirty="0" err="1" smtClean="0"/>
              <a:t>ribonucleotides</a:t>
            </a:r>
            <a:r>
              <a:rPr lang="en-US" baseline="0" dirty="0" smtClean="0"/>
              <a:t>.  These precursors are tied into primary metabolism and regulation. Also, one would still expect anything that looked like a </a:t>
            </a:r>
            <a:r>
              <a:rPr lang="en-US" baseline="0" dirty="0" err="1" smtClean="0"/>
              <a:t>tRNA</a:t>
            </a:r>
            <a:r>
              <a:rPr lang="en-US" baseline="0" dirty="0" smtClean="0"/>
              <a:t> to interact with the ribosome, EF-</a:t>
            </a:r>
            <a:r>
              <a:rPr lang="en-US" baseline="0" dirty="0" err="1" smtClean="0"/>
              <a:t>Tu</a:t>
            </a:r>
            <a:r>
              <a:rPr lang="en-US" baseline="0" dirty="0" smtClean="0"/>
              <a:t>, and so forth.  So, it is clearly not the case that this term orthogonal refers to the absolute case that there are no interactions.  It’s more subtle.</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More typically, what people mean by ‘orthogonal’ is that amongst a specific subset of analogous interactions in the cell, the introduced biomolecule will not interact or interfere with that endogenous subset. In the case of the orthogonal </a:t>
            </a:r>
            <a:r>
              <a:rPr lang="en-US" baseline="0" dirty="0" err="1" smtClean="0"/>
              <a:t>synthetase</a:t>
            </a:r>
            <a:r>
              <a:rPr lang="en-US" baseline="0" dirty="0" smtClean="0"/>
              <a:t>, they mean that it doesn’t do </a:t>
            </a:r>
            <a:r>
              <a:rPr lang="en-US" baseline="0" dirty="0" err="1" smtClean="0"/>
              <a:t>aminoacylation</a:t>
            </a:r>
            <a:r>
              <a:rPr lang="en-US" baseline="0" dirty="0" smtClean="0"/>
              <a:t> to anything but its own </a:t>
            </a:r>
            <a:r>
              <a:rPr lang="en-US" baseline="0" dirty="0" err="1" smtClean="0"/>
              <a:t>tRNAs</a:t>
            </a:r>
            <a:r>
              <a:rPr lang="en-US" baseline="0" dirty="0" smtClean="0"/>
              <a:t>.  There is no guarantee in the claim that the </a:t>
            </a:r>
            <a:r>
              <a:rPr lang="en-US" baseline="0" dirty="0" err="1" smtClean="0"/>
              <a:t>synthetase</a:t>
            </a:r>
            <a:r>
              <a:rPr lang="en-US" baseline="0" dirty="0" smtClean="0"/>
              <a:t> won’t participate in protein </a:t>
            </a:r>
            <a:r>
              <a:rPr lang="en-US" baseline="0" dirty="0" err="1" smtClean="0"/>
              <a:t>protein</a:t>
            </a:r>
            <a:r>
              <a:rPr lang="en-US" baseline="0" dirty="0" smtClean="0"/>
              <a:t> interactions with an unrelated transcription factor and thereby interfere with gene regulation; the claim is restricted to a subset of related interactions.</a:t>
            </a:r>
            <a:endParaRPr lang="en-US" dirty="0" smtClean="0"/>
          </a:p>
        </p:txBody>
      </p:sp>
      <p:sp>
        <p:nvSpPr>
          <p:cNvPr id="4" name="Slide Number Placeholder 3"/>
          <p:cNvSpPr>
            <a:spLocks noGrp="1"/>
          </p:cNvSpPr>
          <p:nvPr>
            <p:ph type="sldNum" sz="quarter" idx="5"/>
          </p:nvPr>
        </p:nvSpPr>
        <p:spPr/>
        <p:txBody>
          <a:bodyPr/>
          <a:lstStyle/>
          <a:p>
            <a:pPr>
              <a:defRPr/>
            </a:pPr>
            <a:fld id="{8874D177-B7FB-41F2-AF59-2DC5A07FF56E}" type="slidenum">
              <a:rPr lang="en-US">
                <a:solidFill>
                  <a:prstClr val="black"/>
                </a:solidFill>
              </a:rPr>
              <a:pPr>
                <a:defRPr/>
              </a:pPr>
              <a:t>4</a:t>
            </a:fld>
            <a:endParaRPr lang="en-US">
              <a:solidFill>
                <a:prstClr val="black"/>
              </a:solidFill>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Slide Image Placeholder 1"/>
          <p:cNvSpPr>
            <a:spLocks noGrp="1" noRot="1" noChangeAspect="1" noTextEdit="1"/>
          </p:cNvSpPr>
          <p:nvPr>
            <p:ph type="sldImg"/>
          </p:nvPr>
        </p:nvSpPr>
        <p:spPr bwMode="auto">
          <a:noFill/>
          <a:ln>
            <a:solidFill>
              <a:srgbClr val="000000"/>
            </a:solidFill>
            <a:miter lim="800000"/>
            <a:headEnd/>
            <a:tailEnd/>
          </a:ln>
        </p:spPr>
      </p:sp>
      <p:sp>
        <p:nvSpPr>
          <p:cNvPr id="55299"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dirty="0" smtClean="0"/>
              <a:t>What they show in this paper is that they can splice</a:t>
            </a:r>
            <a:r>
              <a:rPr lang="en-US" baseline="0" dirty="0" smtClean="0"/>
              <a:t> the two pathways together over this intermediate and obtain glycoproteins in which </a:t>
            </a:r>
            <a:r>
              <a:rPr lang="en-US" baseline="0" dirty="0" err="1" smtClean="0"/>
              <a:t>AcrA</a:t>
            </a:r>
            <a:r>
              <a:rPr lang="en-US" baseline="0" dirty="0" smtClean="0"/>
              <a:t> has picked up the O-antigen’s oligosaccharide.  Predicting that this sort of composition should work is challenging.  It all boils down to the substrate specificity of the particular enzymes involved in </a:t>
            </a:r>
            <a:r>
              <a:rPr lang="en-US" baseline="0" dirty="0" err="1" smtClean="0"/>
              <a:t>transfering</a:t>
            </a:r>
            <a:r>
              <a:rPr lang="en-US" baseline="0" dirty="0" smtClean="0"/>
              <a:t> and polymerizing these </a:t>
            </a:r>
            <a:r>
              <a:rPr lang="en-US" baseline="0" dirty="0" err="1" smtClean="0"/>
              <a:t>oligosacccharides</a:t>
            </a:r>
            <a:r>
              <a:rPr lang="en-US" baseline="0" dirty="0" smtClean="0"/>
              <a:t>.  Sure, superficially this chemical intermediate looks really similar between the two systems, it has a bunch of sugars and they are attached to the same lipid linker.  However, they employ quite different sugars in different configurations, and it is unclear which of these enzymes will tolerate which substrates.  We don’t currently capture models of substrate specificity at all in biochemical databases.  This is particularly true of these more exotic enzymes.</a:t>
            </a:r>
            <a:endParaRPr lang="en-US" dirty="0" smtClean="0"/>
          </a:p>
        </p:txBody>
      </p:sp>
      <p:sp>
        <p:nvSpPr>
          <p:cNvPr id="4" name="Slide Number Placeholder 3"/>
          <p:cNvSpPr>
            <a:spLocks noGrp="1"/>
          </p:cNvSpPr>
          <p:nvPr>
            <p:ph type="sldNum" sz="quarter" idx="5"/>
          </p:nvPr>
        </p:nvSpPr>
        <p:spPr/>
        <p:txBody>
          <a:bodyPr/>
          <a:lstStyle/>
          <a:p>
            <a:pPr>
              <a:defRPr/>
            </a:pPr>
            <a:fld id="{41BFB51F-F0A0-46E9-BBB8-BB31D5E896D7}" type="slidenum">
              <a:rPr lang="en-US">
                <a:solidFill>
                  <a:prstClr val="black"/>
                </a:solidFill>
              </a:rPr>
              <a:pPr>
                <a:defRPr/>
              </a:pPr>
              <a:t>40</a:t>
            </a:fld>
            <a:endParaRPr lang="en-US">
              <a:solidFill>
                <a:prstClr val="black"/>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Image Placeholder 1"/>
          <p:cNvSpPr>
            <a:spLocks noGrp="1" noRot="1" noChangeAspect="1" noTextEdit="1"/>
          </p:cNvSpPr>
          <p:nvPr>
            <p:ph type="sldImg"/>
          </p:nvPr>
        </p:nvSpPr>
        <p:spPr bwMode="auto">
          <a:noFill/>
          <a:ln>
            <a:solidFill>
              <a:srgbClr val="000000"/>
            </a:solidFill>
            <a:miter lim="800000"/>
            <a:headEnd/>
            <a:tailEnd/>
          </a:ln>
        </p:spPr>
      </p:sp>
      <p:sp>
        <p:nvSpPr>
          <p:cNvPr id="37891" name="Notes Placeholder 2"/>
          <p:cNvSpPr>
            <a:spLocks noGrp="1"/>
          </p:cNvSpPr>
          <p:nvPr>
            <p:ph type="body" idx="1"/>
          </p:nvPr>
        </p:nvSpPr>
        <p:spPr bwMode="auto">
          <a:noFill/>
        </p:spPr>
        <p:txBody>
          <a:bodyPr wrap="square" numCol="1" anchor="t" anchorCtr="0" compatLnSpc="1">
            <a:prstTxWarp prst="textNoShape">
              <a:avLst/>
            </a:prstTxWarp>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Consider we have two biomolecules A and B that have some non-covalent interaction with one another.  *click* A and B could be a </a:t>
            </a:r>
            <a:r>
              <a:rPr lang="en-US" baseline="0" dirty="0" err="1" smtClean="0"/>
              <a:t>synthetase</a:t>
            </a:r>
            <a:r>
              <a:rPr lang="en-US" baseline="0" dirty="0" smtClean="0"/>
              <a:t> and a </a:t>
            </a:r>
            <a:r>
              <a:rPr lang="en-US" baseline="0" dirty="0" err="1" smtClean="0"/>
              <a:t>tRNA</a:t>
            </a:r>
            <a:r>
              <a:rPr lang="en-US" baseline="0" dirty="0" smtClean="0"/>
              <a:t> as we have already described and shown top right.  It could be the interaction between a small molecule such as a cofactor as illustrated by a </a:t>
            </a:r>
            <a:r>
              <a:rPr lang="en-US" baseline="0" dirty="0" err="1" smtClean="0"/>
              <a:t>Haem</a:t>
            </a:r>
            <a:r>
              <a:rPr lang="en-US" baseline="0" dirty="0" smtClean="0"/>
              <a:t>-binding protein top left, or it could be the interaction between a DNA sequence and a protein, or the interaction of two proteins.  </a:t>
            </a:r>
            <a:r>
              <a:rPr lang="en-US" baseline="0" dirty="0" err="1" smtClean="0"/>
              <a:t>Orthogonality</a:t>
            </a:r>
            <a:r>
              <a:rPr lang="en-US" baseline="0" dirty="0" smtClean="0"/>
              <a:t> deals with the cross reactions between a subset of highly-similar molecules.  For example, we might be speaking of the interaction with the </a:t>
            </a:r>
            <a:r>
              <a:rPr lang="en-US" baseline="0" dirty="0" err="1" smtClean="0"/>
              <a:t>Haem</a:t>
            </a:r>
            <a:r>
              <a:rPr lang="en-US" baseline="0" dirty="0" smtClean="0"/>
              <a:t>-binding protein and other </a:t>
            </a:r>
            <a:r>
              <a:rPr lang="en-US" baseline="0" dirty="0" err="1" smtClean="0"/>
              <a:t>porphyrins</a:t>
            </a:r>
            <a:r>
              <a:rPr lang="en-US" baseline="0" dirty="0" smtClean="0"/>
              <a:t>, or the binding of an antibody to different peptides.  Let’s consider the example of the </a:t>
            </a:r>
            <a:r>
              <a:rPr lang="en-US" baseline="0" dirty="0" err="1" smtClean="0"/>
              <a:t>tRNA</a:t>
            </a:r>
            <a:r>
              <a:rPr lang="en-US" baseline="0" dirty="0" smtClean="0"/>
              <a:t> and synthase again.  *click* Suppose I have three </a:t>
            </a:r>
            <a:r>
              <a:rPr lang="en-US" baseline="0" dirty="0" err="1" smtClean="0"/>
              <a:t>tRNAs</a:t>
            </a:r>
            <a:r>
              <a:rPr lang="en-US" baseline="0" dirty="0" smtClean="0"/>
              <a:t>, A1, A2, and A3, and three </a:t>
            </a:r>
            <a:r>
              <a:rPr lang="en-US" baseline="0" dirty="0" err="1" smtClean="0"/>
              <a:t>synthetases</a:t>
            </a:r>
            <a:r>
              <a:rPr lang="en-US" baseline="0" dirty="0" smtClean="0"/>
              <a:t> B1, B2, and B3.</a:t>
            </a:r>
            <a:endParaRPr lang="en-US" dirty="0" smtClean="0"/>
          </a:p>
        </p:txBody>
      </p:sp>
      <p:sp>
        <p:nvSpPr>
          <p:cNvPr id="4" name="Slide Number Placeholder 3"/>
          <p:cNvSpPr>
            <a:spLocks noGrp="1"/>
          </p:cNvSpPr>
          <p:nvPr>
            <p:ph type="sldNum" sz="quarter" idx="5"/>
          </p:nvPr>
        </p:nvSpPr>
        <p:spPr/>
        <p:txBody>
          <a:bodyPr/>
          <a:lstStyle/>
          <a:p>
            <a:pPr>
              <a:defRPr/>
            </a:pPr>
            <a:fld id="{8874D177-B7FB-41F2-AF59-2DC5A07FF56E}" type="slidenum">
              <a:rPr lang="en-US">
                <a:solidFill>
                  <a:prstClr val="black"/>
                </a:solidFill>
              </a:rPr>
              <a:pPr>
                <a:defRPr/>
              </a:pPr>
              <a:t>5</a:t>
            </a:fld>
            <a:endParaRPr lang="en-US">
              <a:solidFill>
                <a:prstClr val="black"/>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Image Placeholder 1"/>
          <p:cNvSpPr>
            <a:spLocks noGrp="1" noRot="1" noChangeAspect="1" noTextEdit="1"/>
          </p:cNvSpPr>
          <p:nvPr>
            <p:ph type="sldImg"/>
          </p:nvPr>
        </p:nvSpPr>
        <p:spPr bwMode="auto">
          <a:noFill/>
          <a:ln>
            <a:solidFill>
              <a:srgbClr val="000000"/>
            </a:solidFill>
            <a:miter lim="800000"/>
            <a:headEnd/>
            <a:tailEnd/>
          </a:ln>
        </p:spPr>
      </p:sp>
      <p:sp>
        <p:nvSpPr>
          <p:cNvPr id="37891" name="Notes Placeholder 2"/>
          <p:cNvSpPr>
            <a:spLocks noGrp="1"/>
          </p:cNvSpPr>
          <p:nvPr>
            <p:ph type="body" idx="1"/>
          </p:nvPr>
        </p:nvSpPr>
        <p:spPr bwMode="auto">
          <a:noFill/>
        </p:spPr>
        <p:txBody>
          <a:bodyPr wrap="square" numCol="1" anchor="t" anchorCtr="0" compatLnSpc="1">
            <a:prstTxWarp prst="textNoShape">
              <a:avLst/>
            </a:prstTxWarp>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We would say that this</a:t>
            </a:r>
            <a:r>
              <a:rPr lang="en-US" baseline="0" dirty="0" smtClean="0"/>
              <a:t> set of ‘A’s is orthogonal to one another by virtue of the fact that they do not cross react with their cognate ‘B’s.  Orthogonal parts like this are desirable for scenarios in which you don’t want your introduced genes to cross react with related processes in the cell.</a:t>
            </a:r>
            <a:endParaRPr lang="en-US" dirty="0" smtClean="0"/>
          </a:p>
        </p:txBody>
      </p:sp>
      <p:sp>
        <p:nvSpPr>
          <p:cNvPr id="4" name="Slide Number Placeholder 3"/>
          <p:cNvSpPr>
            <a:spLocks noGrp="1"/>
          </p:cNvSpPr>
          <p:nvPr>
            <p:ph type="sldNum" sz="quarter" idx="5"/>
          </p:nvPr>
        </p:nvSpPr>
        <p:spPr/>
        <p:txBody>
          <a:bodyPr/>
          <a:lstStyle/>
          <a:p>
            <a:pPr>
              <a:defRPr/>
            </a:pPr>
            <a:fld id="{8874D177-B7FB-41F2-AF59-2DC5A07FF56E}" type="slidenum">
              <a:rPr lang="en-US">
                <a:solidFill>
                  <a:prstClr val="black"/>
                </a:solidFill>
              </a:rPr>
              <a:pPr>
                <a:defRPr/>
              </a:pPr>
              <a:t>6</a:t>
            </a:fld>
            <a:endParaRPr lang="en-US">
              <a:solidFill>
                <a:prstClr val="black"/>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Image Placeholder 1"/>
          <p:cNvSpPr>
            <a:spLocks noGrp="1" noRot="1" noChangeAspect="1" noTextEdit="1"/>
          </p:cNvSpPr>
          <p:nvPr>
            <p:ph type="sldImg"/>
          </p:nvPr>
        </p:nvSpPr>
        <p:spPr bwMode="auto">
          <a:noFill/>
          <a:ln>
            <a:solidFill>
              <a:srgbClr val="000000"/>
            </a:solidFill>
            <a:miter lim="800000"/>
            <a:headEnd/>
            <a:tailEnd/>
          </a:ln>
        </p:spPr>
      </p:sp>
      <p:sp>
        <p:nvSpPr>
          <p:cNvPr id="38915"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dirty="0" smtClean="0"/>
              <a:t>Equivalent parts are also useful.  Consider that we have three types of species:  A, B, and C.  If a specific sequence of A, A1 interacts with a specific B1, and B2 interacts with C2, then we would not immediately assume that putting all three in the same cell would cause</a:t>
            </a:r>
            <a:r>
              <a:rPr lang="en-US" baseline="0" dirty="0" smtClean="0"/>
              <a:t> anything new to happen.  However, if B1 and B2 are functionally equivalent in some way, then there is a new network of interactions that results by putting them in combination.  </a:t>
            </a:r>
            <a:endParaRPr lang="en-US" dirty="0" smtClean="0"/>
          </a:p>
        </p:txBody>
      </p:sp>
      <p:sp>
        <p:nvSpPr>
          <p:cNvPr id="4" name="Slide Number Placeholder 3"/>
          <p:cNvSpPr>
            <a:spLocks noGrp="1"/>
          </p:cNvSpPr>
          <p:nvPr>
            <p:ph type="sldNum" sz="quarter" idx="5"/>
          </p:nvPr>
        </p:nvSpPr>
        <p:spPr/>
        <p:txBody>
          <a:bodyPr/>
          <a:lstStyle/>
          <a:p>
            <a:pPr>
              <a:defRPr/>
            </a:pPr>
            <a:fld id="{723CFB1C-9495-4D5A-8D27-9FD9620B9461}" type="slidenum">
              <a:rPr lang="en-US">
                <a:solidFill>
                  <a:prstClr val="black"/>
                </a:solidFill>
              </a:rPr>
              <a:pPr>
                <a:defRPr/>
              </a:pPr>
              <a:t>7</a:t>
            </a:fld>
            <a:endParaRPr lang="en-US">
              <a:solidFill>
                <a:prstClr val="black"/>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Slide Image Placeholder 1"/>
          <p:cNvSpPr>
            <a:spLocks noGrp="1" noRot="1" noChangeAspect="1" noTextEdit="1"/>
          </p:cNvSpPr>
          <p:nvPr>
            <p:ph type="sldImg"/>
          </p:nvPr>
        </p:nvSpPr>
        <p:spPr bwMode="auto">
          <a:noFill/>
          <a:ln>
            <a:solidFill>
              <a:srgbClr val="000000"/>
            </a:solidFill>
            <a:miter lim="800000"/>
            <a:headEnd/>
            <a:tailEnd/>
          </a:ln>
        </p:spPr>
      </p:sp>
      <p:sp>
        <p:nvSpPr>
          <p:cNvPr id="39939"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dirty="0" smtClean="0"/>
              <a:t>If we consider the case of metabolic engineering, then we can discuss the </a:t>
            </a:r>
            <a:r>
              <a:rPr lang="en-US" dirty="0" err="1" smtClean="0"/>
              <a:t>orthogonality</a:t>
            </a:r>
            <a:r>
              <a:rPr lang="en-US" dirty="0" smtClean="0"/>
              <a:t> and equivalence of chemical intermediates in the cell.  Suppose that A is an</a:t>
            </a:r>
            <a:r>
              <a:rPr lang="en-US" baseline="0" dirty="0" smtClean="0"/>
              <a:t> intermediate such as </a:t>
            </a:r>
            <a:r>
              <a:rPr lang="en-US" baseline="0" dirty="0" err="1" smtClean="0"/>
              <a:t>chorismic</a:t>
            </a:r>
            <a:r>
              <a:rPr lang="en-US" baseline="0" dirty="0" smtClean="0"/>
              <a:t> acid.  The species of cytoplasmic </a:t>
            </a:r>
            <a:r>
              <a:rPr lang="en-US" baseline="0" dirty="0" err="1" smtClean="0"/>
              <a:t>chorismic</a:t>
            </a:r>
            <a:r>
              <a:rPr lang="en-US" baseline="0" dirty="0" smtClean="0"/>
              <a:t> acid is defined by the equivalence of their covalent structure and the microstates that molecule can exist in.  The conformational states accessible to any one molecule of </a:t>
            </a:r>
            <a:r>
              <a:rPr lang="en-US" baseline="0" dirty="0" err="1" smtClean="0"/>
              <a:t>chorismic</a:t>
            </a:r>
            <a:r>
              <a:rPr lang="en-US" baseline="0" dirty="0" smtClean="0"/>
              <a:t> acid are the same as any other, and any position within the cytoplasm is equally accessible by any other.  The molecules are thus all equivalent within the cell, and that is how we define them as a distinct species.</a:t>
            </a:r>
            <a:endParaRPr lang="en-US" dirty="0" smtClean="0"/>
          </a:p>
        </p:txBody>
      </p:sp>
      <p:sp>
        <p:nvSpPr>
          <p:cNvPr id="4" name="Slide Number Placeholder 3"/>
          <p:cNvSpPr>
            <a:spLocks noGrp="1"/>
          </p:cNvSpPr>
          <p:nvPr>
            <p:ph type="sldNum" sz="quarter" idx="5"/>
          </p:nvPr>
        </p:nvSpPr>
        <p:spPr/>
        <p:txBody>
          <a:bodyPr/>
          <a:lstStyle/>
          <a:p>
            <a:pPr>
              <a:defRPr/>
            </a:pPr>
            <a:fld id="{3B0EF8E9-45DD-4CDE-8B44-5853C539DE1D}" type="slidenum">
              <a:rPr lang="en-US">
                <a:solidFill>
                  <a:prstClr val="black"/>
                </a:solidFill>
              </a:rPr>
              <a:pPr>
                <a:defRPr/>
              </a:pPr>
              <a:t>8</a:t>
            </a:fld>
            <a:endParaRPr lang="en-US">
              <a:solidFill>
                <a:prstClr val="black"/>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Image Placeholder 1"/>
          <p:cNvSpPr>
            <a:spLocks noGrp="1" noRot="1" noChangeAspect="1" noTextEdit="1"/>
          </p:cNvSpPr>
          <p:nvPr>
            <p:ph type="sldImg"/>
          </p:nvPr>
        </p:nvSpPr>
        <p:spPr bwMode="auto">
          <a:noFill/>
          <a:ln>
            <a:solidFill>
              <a:srgbClr val="000000"/>
            </a:solidFill>
            <a:miter lim="800000"/>
            <a:headEnd/>
            <a:tailEnd/>
          </a:ln>
        </p:spPr>
      </p:sp>
      <p:sp>
        <p:nvSpPr>
          <p:cNvPr id="40963"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dirty="0" smtClean="0"/>
              <a:t>One way of disrupting</a:t>
            </a:r>
            <a:r>
              <a:rPr lang="en-US" baseline="0" dirty="0" smtClean="0"/>
              <a:t> this equivalence is through compartmentalization.  For example, we could put A inside an organelle and thereby restrict the location accessibility of the molecule.  Now, we have a new species that is </a:t>
            </a:r>
            <a:r>
              <a:rPr lang="en-US" baseline="0" dirty="0" err="1" smtClean="0"/>
              <a:t>organellar</a:t>
            </a:r>
            <a:r>
              <a:rPr lang="en-US" baseline="0" dirty="0" smtClean="0"/>
              <a:t>-A that is not equivalent to cytoplasmic-A.</a:t>
            </a:r>
            <a:endParaRPr lang="en-US" dirty="0" smtClean="0"/>
          </a:p>
        </p:txBody>
      </p:sp>
      <p:sp>
        <p:nvSpPr>
          <p:cNvPr id="4" name="Slide Number Placeholder 3"/>
          <p:cNvSpPr>
            <a:spLocks noGrp="1"/>
          </p:cNvSpPr>
          <p:nvPr>
            <p:ph type="sldNum" sz="quarter" idx="5"/>
          </p:nvPr>
        </p:nvSpPr>
        <p:spPr/>
        <p:txBody>
          <a:bodyPr/>
          <a:lstStyle/>
          <a:p>
            <a:pPr>
              <a:defRPr/>
            </a:pPr>
            <a:fld id="{A2C2332A-18F5-4DAC-8D10-A1C21D4CC325}" type="slidenum">
              <a:rPr lang="en-US">
                <a:solidFill>
                  <a:prstClr val="black"/>
                </a:solidFill>
              </a:rPr>
              <a:pPr>
                <a:defRPr/>
              </a:pPr>
              <a:t>9</a:t>
            </a:fld>
            <a:endParaRPr lang="en-US">
              <a:solidFill>
                <a:prstClr val="black"/>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pPr>
              <a:defRPr/>
            </a:pPr>
            <a:fld id="{846DE10B-A8DD-4A5D-88F9-C66F071A80C0}" type="datetimeFigureOut">
              <a:rPr lang="en-US">
                <a:solidFill>
                  <a:prstClr val="black">
                    <a:tint val="75000"/>
                  </a:prstClr>
                </a:solidFill>
              </a:rPr>
              <a:pPr>
                <a:defRPr/>
              </a:pPr>
              <a:t>9/18/2013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B54F5F4A-B6A0-48FF-A09D-F57E0BD53670}" type="slidenum">
              <a:rPr lang="en-US">
                <a:solidFill>
                  <a:prstClr val="black">
                    <a:tint val="75000"/>
                  </a:prstClr>
                </a:solidFill>
              </a:rPr>
              <a:pPr>
                <a:defRPr/>
              </a:pPr>
              <a:t>‹#›</a:t>
            </a:fld>
            <a:endParaRPr lang="en-US">
              <a:solidFill>
                <a:prstClr val="black">
                  <a:tint val="75000"/>
                </a:prstClr>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AA573FA0-4DEE-4084-970A-3B9F9D8ABBE1}" type="datetimeFigureOut">
              <a:rPr lang="en-US">
                <a:solidFill>
                  <a:prstClr val="black">
                    <a:tint val="75000"/>
                  </a:prstClr>
                </a:solidFill>
              </a:rPr>
              <a:pPr>
                <a:defRPr/>
              </a:pPr>
              <a:t>9/18/2013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5056C57A-FC29-4AA7-91B8-636E62C853C1}" type="slidenum">
              <a:rPr lang="en-US">
                <a:solidFill>
                  <a:prstClr val="black">
                    <a:tint val="75000"/>
                  </a:prstClr>
                </a:solidFill>
              </a:rPr>
              <a:pPr>
                <a:defRPr/>
              </a:pPr>
              <a:t>‹#›</a:t>
            </a:fld>
            <a:endParaRPr lang="en-US">
              <a:solidFill>
                <a:prstClr val="black">
                  <a:tint val="75000"/>
                </a:prstClr>
              </a:solidFil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EB966350-965F-4878-A339-D1FBCDE8B49D}" type="datetimeFigureOut">
              <a:rPr lang="en-US">
                <a:solidFill>
                  <a:prstClr val="black">
                    <a:tint val="75000"/>
                  </a:prstClr>
                </a:solidFill>
              </a:rPr>
              <a:pPr>
                <a:defRPr/>
              </a:pPr>
              <a:t>9/18/2013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7CF91415-3644-43ED-A697-908C4DF7A4AC}" type="slidenum">
              <a:rPr lang="en-US">
                <a:solidFill>
                  <a:prstClr val="black">
                    <a:tint val="75000"/>
                  </a:prstClr>
                </a:solidFill>
              </a:rPr>
              <a:pPr>
                <a:defRPr/>
              </a:pPr>
              <a:t>‹#›</a:t>
            </a:fld>
            <a:endParaRPr lang="en-US">
              <a:solidFill>
                <a:prstClr val="black">
                  <a:tint val="75000"/>
                </a:prstClr>
              </a:solidFil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pPr>
              <a:defRPr/>
            </a:pPr>
            <a:fld id="{613676DE-C592-4C9F-9B8F-4E4AE6E31220}" type="datetimeFigureOut">
              <a:rPr lang="en-US">
                <a:solidFill>
                  <a:prstClr val="black">
                    <a:tint val="75000"/>
                  </a:prstClr>
                </a:solidFill>
              </a:rPr>
              <a:pPr>
                <a:defRPr/>
              </a:pPr>
              <a:t>9/18/2013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39775B00-962C-4A12-A573-65002494B0F1}" type="slidenum">
              <a:rPr lang="en-US">
                <a:solidFill>
                  <a:prstClr val="black">
                    <a:tint val="75000"/>
                  </a:prstClr>
                </a:solidFill>
              </a:rPr>
              <a:pPr>
                <a:defRPr/>
              </a:pPr>
              <a:t>‹#›</a:t>
            </a:fld>
            <a:endParaRPr lang="en-US">
              <a:solidFill>
                <a:prstClr val="black">
                  <a:tint val="75000"/>
                </a:prstClr>
              </a:solidFil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C09ADD1E-C376-4130-884A-B59D64D47F3A}" type="datetimeFigureOut">
              <a:rPr lang="en-US">
                <a:solidFill>
                  <a:prstClr val="black">
                    <a:tint val="75000"/>
                  </a:prstClr>
                </a:solidFill>
              </a:rPr>
              <a:pPr>
                <a:defRPr/>
              </a:pPr>
              <a:t>9/18/2013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960ABE5E-D015-4FD1-BE2E-0F0242951B72}" type="slidenum">
              <a:rPr lang="en-US">
                <a:solidFill>
                  <a:prstClr val="black">
                    <a:tint val="75000"/>
                  </a:prstClr>
                </a:solidFill>
              </a:rPr>
              <a:pPr>
                <a:defRPr/>
              </a:pPr>
              <a:t>‹#›</a:t>
            </a:fld>
            <a:endParaRPr lang="en-US">
              <a:solidFill>
                <a:prstClr val="black">
                  <a:tint val="75000"/>
                </a:prstClr>
              </a:solidFil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pPr>
              <a:defRPr/>
            </a:pPr>
            <a:fld id="{791CFDBB-78BA-4280-883E-481CBE6DE985}" type="datetimeFigureOut">
              <a:rPr lang="en-US">
                <a:solidFill>
                  <a:prstClr val="black">
                    <a:tint val="75000"/>
                  </a:prstClr>
                </a:solidFill>
              </a:rPr>
              <a:pPr>
                <a:defRPr/>
              </a:pPr>
              <a:t>9/18/2013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7EEB9199-6E3F-45AC-883F-0AF0508D9265}" type="slidenum">
              <a:rPr lang="en-US">
                <a:solidFill>
                  <a:prstClr val="black">
                    <a:tint val="75000"/>
                  </a:prstClr>
                </a:solidFill>
              </a:rPr>
              <a:pPr>
                <a:defRPr/>
              </a:pPr>
              <a:t>‹#›</a:t>
            </a:fld>
            <a:endParaRPr lang="en-US">
              <a:solidFill>
                <a:prstClr val="black">
                  <a:tint val="75000"/>
                </a:prstClr>
              </a:solidFil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nvPr>
        </p:nvSpPr>
        <p:spPr/>
        <p:txBody>
          <a:bodyPr/>
          <a:lstStyle>
            <a:lvl1pPr>
              <a:defRPr/>
            </a:lvl1pPr>
          </a:lstStyle>
          <a:p>
            <a:pPr>
              <a:defRPr/>
            </a:pPr>
            <a:fld id="{7A859BF7-517E-4F09-95A8-1D9071DC79F5}" type="datetimeFigureOut">
              <a:rPr lang="en-US">
                <a:solidFill>
                  <a:prstClr val="black">
                    <a:tint val="75000"/>
                  </a:prstClr>
                </a:solidFill>
              </a:rPr>
              <a:pPr>
                <a:defRPr/>
              </a:pPr>
              <a:t>9/18/2013</a:t>
            </a:fld>
            <a:endParaRPr lang="en-US">
              <a:solidFill>
                <a:prstClr val="black">
                  <a:tint val="75000"/>
                </a:prstClr>
              </a:solidFill>
            </a:endParaRPr>
          </a:p>
        </p:txBody>
      </p:sp>
      <p:sp>
        <p:nvSpPr>
          <p:cNvPr id="6"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7" name="Slide Number Placeholder 5"/>
          <p:cNvSpPr>
            <a:spLocks noGrp="1"/>
          </p:cNvSpPr>
          <p:nvPr>
            <p:ph type="sldNum" sz="quarter" idx="12"/>
          </p:nvPr>
        </p:nvSpPr>
        <p:spPr/>
        <p:txBody>
          <a:bodyPr/>
          <a:lstStyle>
            <a:lvl1pPr>
              <a:defRPr/>
            </a:lvl1pPr>
          </a:lstStyle>
          <a:p>
            <a:pPr>
              <a:defRPr/>
            </a:pPr>
            <a:fld id="{0BEE4030-0446-41DC-98D2-7999F40CE972}" type="slidenum">
              <a:rPr lang="en-US">
                <a:solidFill>
                  <a:prstClr val="black">
                    <a:tint val="75000"/>
                  </a:prstClr>
                </a:solidFill>
              </a:rPr>
              <a:pPr>
                <a:defRPr/>
              </a:pPr>
              <a:t>‹#›</a:t>
            </a:fld>
            <a:endParaRPr lang="en-US">
              <a:solidFill>
                <a:prstClr val="black">
                  <a:tint val="75000"/>
                </a:prstClr>
              </a:solidFil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p:txBody>
          <a:bodyPr/>
          <a:lstStyle>
            <a:lvl1pPr>
              <a:defRPr/>
            </a:lvl1pPr>
          </a:lstStyle>
          <a:p>
            <a:pPr>
              <a:defRPr/>
            </a:pPr>
            <a:fld id="{6F7AD352-D497-40D1-BFC6-423A59D7D817}" type="datetimeFigureOut">
              <a:rPr lang="en-US">
                <a:solidFill>
                  <a:prstClr val="black">
                    <a:tint val="75000"/>
                  </a:prstClr>
                </a:solidFill>
              </a:rPr>
              <a:pPr>
                <a:defRPr/>
              </a:pPr>
              <a:t>9/18/2013</a:t>
            </a:fld>
            <a:endParaRPr lang="en-US">
              <a:solidFill>
                <a:prstClr val="black">
                  <a:tint val="75000"/>
                </a:prstClr>
              </a:solidFill>
            </a:endParaRPr>
          </a:p>
        </p:txBody>
      </p:sp>
      <p:sp>
        <p:nvSpPr>
          <p:cNvPr id="8"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9" name="Slide Number Placeholder 5"/>
          <p:cNvSpPr>
            <a:spLocks noGrp="1"/>
          </p:cNvSpPr>
          <p:nvPr>
            <p:ph type="sldNum" sz="quarter" idx="12"/>
          </p:nvPr>
        </p:nvSpPr>
        <p:spPr/>
        <p:txBody>
          <a:bodyPr/>
          <a:lstStyle>
            <a:lvl1pPr>
              <a:defRPr/>
            </a:lvl1pPr>
          </a:lstStyle>
          <a:p>
            <a:pPr>
              <a:defRPr/>
            </a:pPr>
            <a:fld id="{4663CA81-D1D9-458A-BD2F-D50D9AB2A496}" type="slidenum">
              <a:rPr lang="en-US">
                <a:solidFill>
                  <a:prstClr val="black">
                    <a:tint val="75000"/>
                  </a:prstClr>
                </a:solidFill>
              </a:rPr>
              <a:pPr>
                <a:defRPr/>
              </a:pPr>
              <a:t>‹#›</a:t>
            </a:fld>
            <a:endParaRPr lang="en-US">
              <a:solidFill>
                <a:prstClr val="black">
                  <a:tint val="75000"/>
                </a:prstClr>
              </a:solidFil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nvPr>
        </p:nvSpPr>
        <p:spPr/>
        <p:txBody>
          <a:bodyPr/>
          <a:lstStyle>
            <a:lvl1pPr>
              <a:defRPr/>
            </a:lvl1pPr>
          </a:lstStyle>
          <a:p>
            <a:pPr>
              <a:defRPr/>
            </a:pPr>
            <a:fld id="{5AEF30B3-E649-4EB2-88D8-69770FF8F689}" type="datetimeFigureOut">
              <a:rPr lang="en-US">
                <a:solidFill>
                  <a:prstClr val="black">
                    <a:tint val="75000"/>
                  </a:prstClr>
                </a:solidFill>
              </a:rPr>
              <a:pPr>
                <a:defRPr/>
              </a:pPr>
              <a:t>9/18/2013</a:t>
            </a:fld>
            <a:endParaRPr lang="en-US">
              <a:solidFill>
                <a:prstClr val="black">
                  <a:tint val="75000"/>
                </a:prstClr>
              </a:solidFill>
            </a:endParaRPr>
          </a:p>
        </p:txBody>
      </p:sp>
      <p:sp>
        <p:nvSpPr>
          <p:cNvPr id="4"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5" name="Slide Number Placeholder 5"/>
          <p:cNvSpPr>
            <a:spLocks noGrp="1"/>
          </p:cNvSpPr>
          <p:nvPr>
            <p:ph type="sldNum" sz="quarter" idx="12"/>
          </p:nvPr>
        </p:nvSpPr>
        <p:spPr/>
        <p:txBody>
          <a:bodyPr/>
          <a:lstStyle>
            <a:lvl1pPr>
              <a:defRPr/>
            </a:lvl1pPr>
          </a:lstStyle>
          <a:p>
            <a:pPr>
              <a:defRPr/>
            </a:pPr>
            <a:fld id="{7DAED9C5-1712-4955-9C23-1F13D1764C5C}" type="slidenum">
              <a:rPr lang="en-US">
                <a:solidFill>
                  <a:prstClr val="black">
                    <a:tint val="75000"/>
                  </a:prstClr>
                </a:solidFill>
              </a:rPr>
              <a:pPr>
                <a:defRPr/>
              </a:pPr>
              <a:t>‹#›</a:t>
            </a:fld>
            <a:endParaRPr lang="en-US">
              <a:solidFill>
                <a:prstClr val="black">
                  <a:tint val="75000"/>
                </a:prstClr>
              </a:solidFil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B85D2663-4B76-4B27-AE9D-034728CFB08A}" type="datetimeFigureOut">
              <a:rPr lang="en-US">
                <a:solidFill>
                  <a:prstClr val="black">
                    <a:tint val="75000"/>
                  </a:prstClr>
                </a:solidFill>
              </a:rPr>
              <a:pPr>
                <a:defRPr/>
              </a:pPr>
              <a:t>9/18/2013</a:t>
            </a:fld>
            <a:endParaRPr lang="en-US">
              <a:solidFill>
                <a:prstClr val="black">
                  <a:tint val="75000"/>
                </a:prstClr>
              </a:solidFill>
            </a:endParaRPr>
          </a:p>
        </p:txBody>
      </p:sp>
      <p:sp>
        <p:nvSpPr>
          <p:cNvPr id="3"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4" name="Slide Number Placeholder 5"/>
          <p:cNvSpPr>
            <a:spLocks noGrp="1"/>
          </p:cNvSpPr>
          <p:nvPr>
            <p:ph type="sldNum" sz="quarter" idx="12"/>
          </p:nvPr>
        </p:nvSpPr>
        <p:spPr/>
        <p:txBody>
          <a:bodyPr/>
          <a:lstStyle>
            <a:lvl1pPr>
              <a:defRPr/>
            </a:lvl1pPr>
          </a:lstStyle>
          <a:p>
            <a:pPr>
              <a:defRPr/>
            </a:pPr>
            <a:fld id="{8E107C70-751C-4262-9D8D-61EDFC228B18}" type="slidenum">
              <a:rPr lang="en-US">
                <a:solidFill>
                  <a:prstClr val="black">
                    <a:tint val="75000"/>
                  </a:prstClr>
                </a:solidFill>
              </a:rPr>
              <a:pPr>
                <a:defRPr/>
              </a:pPr>
              <a:t>‹#›</a:t>
            </a:fld>
            <a:endParaRPr lang="en-US">
              <a:solidFill>
                <a:prstClr val="black">
                  <a:tint val="75000"/>
                </a:prstClr>
              </a:solidFil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76D10776-3E6E-4BAA-AC66-0B218984ACEB}" type="datetimeFigureOut">
              <a:rPr lang="en-US">
                <a:solidFill>
                  <a:prstClr val="black">
                    <a:tint val="75000"/>
                  </a:prstClr>
                </a:solidFill>
              </a:rPr>
              <a:pPr>
                <a:defRPr/>
              </a:pPr>
              <a:t>9/18/2013</a:t>
            </a:fld>
            <a:endParaRPr lang="en-US">
              <a:solidFill>
                <a:prstClr val="black">
                  <a:tint val="75000"/>
                </a:prstClr>
              </a:solidFill>
            </a:endParaRPr>
          </a:p>
        </p:txBody>
      </p:sp>
      <p:sp>
        <p:nvSpPr>
          <p:cNvPr id="6"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7" name="Slide Number Placeholder 5"/>
          <p:cNvSpPr>
            <a:spLocks noGrp="1"/>
          </p:cNvSpPr>
          <p:nvPr>
            <p:ph type="sldNum" sz="quarter" idx="12"/>
          </p:nvPr>
        </p:nvSpPr>
        <p:spPr/>
        <p:txBody>
          <a:bodyPr/>
          <a:lstStyle>
            <a:lvl1pPr>
              <a:defRPr/>
            </a:lvl1pPr>
          </a:lstStyle>
          <a:p>
            <a:pPr>
              <a:defRPr/>
            </a:pPr>
            <a:fld id="{AE5E3B01-ECF6-4151-AD02-1A0561E56CA9}" type="slidenum">
              <a:rPr lang="en-US">
                <a:solidFill>
                  <a:prstClr val="black">
                    <a:tint val="75000"/>
                  </a:prstClr>
                </a:solidFill>
              </a:rPr>
              <a:pPr>
                <a:defRPr/>
              </a:pPr>
              <a:t>‹#›</a:t>
            </a:fld>
            <a:endParaRPr lang="en-US">
              <a:solidFill>
                <a:prstClr val="black">
                  <a:tint val="75000"/>
                </a:prstClr>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0ABEF406-DF40-465E-A32D-305722D81D94}" type="datetimeFigureOut">
              <a:rPr lang="en-US">
                <a:solidFill>
                  <a:prstClr val="black">
                    <a:tint val="75000"/>
                  </a:prstClr>
                </a:solidFill>
              </a:rPr>
              <a:pPr>
                <a:defRPr/>
              </a:pPr>
              <a:t>9/18/2013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8A97224A-D68F-4D07-B6FA-004320F2EFF0}" type="slidenum">
              <a:rPr lang="en-US">
                <a:solidFill>
                  <a:prstClr val="black">
                    <a:tint val="75000"/>
                  </a:prstClr>
                </a:solidFill>
              </a:rPr>
              <a:pPr>
                <a:defRPr/>
              </a:pPr>
              <a:t>‹#›</a:t>
            </a:fld>
            <a:endParaRPr lang="en-US">
              <a:solidFill>
                <a:prstClr val="black">
                  <a:tint val="75000"/>
                </a:prstClr>
              </a:solidFil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286B375B-2A53-403A-AD43-5AD25F154D46}" type="datetimeFigureOut">
              <a:rPr lang="en-US">
                <a:solidFill>
                  <a:prstClr val="black">
                    <a:tint val="75000"/>
                  </a:prstClr>
                </a:solidFill>
              </a:rPr>
              <a:pPr>
                <a:defRPr/>
              </a:pPr>
              <a:t>9/18/2013</a:t>
            </a:fld>
            <a:endParaRPr lang="en-US">
              <a:solidFill>
                <a:prstClr val="black">
                  <a:tint val="75000"/>
                </a:prstClr>
              </a:solidFill>
            </a:endParaRPr>
          </a:p>
        </p:txBody>
      </p:sp>
      <p:sp>
        <p:nvSpPr>
          <p:cNvPr id="6"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7" name="Slide Number Placeholder 5"/>
          <p:cNvSpPr>
            <a:spLocks noGrp="1"/>
          </p:cNvSpPr>
          <p:nvPr>
            <p:ph type="sldNum" sz="quarter" idx="12"/>
          </p:nvPr>
        </p:nvSpPr>
        <p:spPr/>
        <p:txBody>
          <a:bodyPr/>
          <a:lstStyle>
            <a:lvl1pPr>
              <a:defRPr/>
            </a:lvl1pPr>
          </a:lstStyle>
          <a:p>
            <a:pPr>
              <a:defRPr/>
            </a:pPr>
            <a:fld id="{F3CB8970-49A2-4613-93B5-07AA5740423C}" type="slidenum">
              <a:rPr lang="en-US">
                <a:solidFill>
                  <a:prstClr val="black">
                    <a:tint val="75000"/>
                  </a:prstClr>
                </a:solidFill>
              </a:rPr>
              <a:pPr>
                <a:defRPr/>
              </a:pPr>
              <a:t>‹#›</a:t>
            </a:fld>
            <a:endParaRPr lang="en-US">
              <a:solidFill>
                <a:prstClr val="black">
                  <a:tint val="75000"/>
                </a:prstClr>
              </a:solidFil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C00E1CAF-BC67-4972-A157-C4CD2AD7E52E}" type="datetimeFigureOut">
              <a:rPr lang="en-US">
                <a:solidFill>
                  <a:prstClr val="black">
                    <a:tint val="75000"/>
                  </a:prstClr>
                </a:solidFill>
              </a:rPr>
              <a:pPr>
                <a:defRPr/>
              </a:pPr>
              <a:t>9/18/2013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5DBB950F-9A3D-4732-A442-84AADB0B0482}" type="slidenum">
              <a:rPr lang="en-US">
                <a:solidFill>
                  <a:prstClr val="black">
                    <a:tint val="75000"/>
                  </a:prstClr>
                </a:solidFill>
              </a:rPr>
              <a:pPr>
                <a:defRPr/>
              </a:pPr>
              <a:t>‹#›</a:t>
            </a:fld>
            <a:endParaRPr lang="en-US">
              <a:solidFill>
                <a:prstClr val="black">
                  <a:tint val="75000"/>
                </a:prstClr>
              </a:solidFil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E3240AE0-F90E-4D82-99B0-AB22A99A043D}" type="datetimeFigureOut">
              <a:rPr lang="en-US">
                <a:solidFill>
                  <a:prstClr val="black">
                    <a:tint val="75000"/>
                  </a:prstClr>
                </a:solidFill>
              </a:rPr>
              <a:pPr>
                <a:defRPr/>
              </a:pPr>
              <a:t>9/18/2013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5B0A9385-2D4F-4CE5-96D5-F22F5080469F}" type="slidenum">
              <a:rPr lang="en-US">
                <a:solidFill>
                  <a:prstClr val="black">
                    <a:tint val="75000"/>
                  </a:prstClr>
                </a:solidFill>
              </a:rPr>
              <a:pPr>
                <a:defRPr/>
              </a:pPr>
              <a:t>‹#›</a:t>
            </a:fld>
            <a:endParaRPr lang="en-US">
              <a:solidFill>
                <a:prstClr val="black">
                  <a:tint val="75000"/>
                </a:prstClr>
              </a:solidFil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pPr>
              <a:defRPr/>
            </a:pPr>
            <a:fld id="{B585A554-7BA5-4BFB-B1E9-F5C3C67DE09F}" type="datetimeFigureOut">
              <a:rPr lang="en-US">
                <a:solidFill>
                  <a:prstClr val="black">
                    <a:tint val="75000"/>
                  </a:prstClr>
                </a:solidFill>
              </a:rPr>
              <a:pPr>
                <a:defRPr/>
              </a:pPr>
              <a:t>9/18/2013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FC2CF666-BB7D-4B9B-9D62-6C8E4E52D63E}" type="slidenum">
              <a:rPr lang="en-US">
                <a:solidFill>
                  <a:prstClr val="black">
                    <a:tint val="75000"/>
                  </a:prstClr>
                </a:solidFill>
              </a:rPr>
              <a:pPr>
                <a:defRPr/>
              </a:pPr>
              <a:t>‹#›</a:t>
            </a:fld>
            <a:endParaRPr lang="en-US">
              <a:solidFill>
                <a:prstClr val="black">
                  <a:tint val="75000"/>
                </a:prstClr>
              </a:solidFil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49AF4644-770A-4362-8899-1C792BE634E1}" type="datetimeFigureOut">
              <a:rPr lang="en-US">
                <a:solidFill>
                  <a:prstClr val="black">
                    <a:tint val="75000"/>
                  </a:prstClr>
                </a:solidFill>
              </a:rPr>
              <a:pPr>
                <a:defRPr/>
              </a:pPr>
              <a:t>9/18/2013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53DA6A72-32D7-4C1E-94BD-AA71553B4327}" type="slidenum">
              <a:rPr lang="en-US">
                <a:solidFill>
                  <a:prstClr val="black">
                    <a:tint val="75000"/>
                  </a:prstClr>
                </a:solidFill>
              </a:rPr>
              <a:pPr>
                <a:defRPr/>
              </a:pPr>
              <a:t>‹#›</a:t>
            </a:fld>
            <a:endParaRPr lang="en-US">
              <a:solidFill>
                <a:prstClr val="black">
                  <a:tint val="75000"/>
                </a:prstClr>
              </a:solidFil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pPr>
              <a:defRPr/>
            </a:pPr>
            <a:fld id="{DDF4EB40-361F-4FEC-8479-9DAF90BD4731}" type="datetimeFigureOut">
              <a:rPr lang="en-US">
                <a:solidFill>
                  <a:prstClr val="black">
                    <a:tint val="75000"/>
                  </a:prstClr>
                </a:solidFill>
              </a:rPr>
              <a:pPr>
                <a:defRPr/>
              </a:pPr>
              <a:t>9/18/2013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53DC3861-0525-4202-94B2-D0BB05BDDC5D}" type="slidenum">
              <a:rPr lang="en-US">
                <a:solidFill>
                  <a:prstClr val="black">
                    <a:tint val="75000"/>
                  </a:prstClr>
                </a:solidFill>
              </a:rPr>
              <a:pPr>
                <a:defRPr/>
              </a:pPr>
              <a:t>‹#›</a:t>
            </a:fld>
            <a:endParaRPr lang="en-US">
              <a:solidFill>
                <a:prstClr val="black">
                  <a:tint val="75000"/>
                </a:prstClr>
              </a:solidFill>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nvPr>
        </p:nvSpPr>
        <p:spPr/>
        <p:txBody>
          <a:bodyPr/>
          <a:lstStyle>
            <a:lvl1pPr>
              <a:defRPr/>
            </a:lvl1pPr>
          </a:lstStyle>
          <a:p>
            <a:pPr>
              <a:defRPr/>
            </a:pPr>
            <a:fld id="{9ED46F5F-10B1-4E81-8A1A-C3F20406C3A3}" type="datetimeFigureOut">
              <a:rPr lang="en-US">
                <a:solidFill>
                  <a:prstClr val="black">
                    <a:tint val="75000"/>
                  </a:prstClr>
                </a:solidFill>
              </a:rPr>
              <a:pPr>
                <a:defRPr/>
              </a:pPr>
              <a:t>9/18/2013</a:t>
            </a:fld>
            <a:endParaRPr lang="en-US">
              <a:solidFill>
                <a:prstClr val="black">
                  <a:tint val="75000"/>
                </a:prstClr>
              </a:solidFill>
            </a:endParaRPr>
          </a:p>
        </p:txBody>
      </p:sp>
      <p:sp>
        <p:nvSpPr>
          <p:cNvPr id="6"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7" name="Slide Number Placeholder 5"/>
          <p:cNvSpPr>
            <a:spLocks noGrp="1"/>
          </p:cNvSpPr>
          <p:nvPr>
            <p:ph type="sldNum" sz="quarter" idx="12"/>
          </p:nvPr>
        </p:nvSpPr>
        <p:spPr/>
        <p:txBody>
          <a:bodyPr/>
          <a:lstStyle>
            <a:lvl1pPr>
              <a:defRPr/>
            </a:lvl1pPr>
          </a:lstStyle>
          <a:p>
            <a:pPr>
              <a:defRPr/>
            </a:pPr>
            <a:fld id="{9EB59FA3-6D72-47D0-B6E3-A1930AD313D3}" type="slidenum">
              <a:rPr lang="en-US">
                <a:solidFill>
                  <a:prstClr val="black">
                    <a:tint val="75000"/>
                  </a:prstClr>
                </a:solidFill>
              </a:rPr>
              <a:pPr>
                <a:defRPr/>
              </a:pPr>
              <a:t>‹#›</a:t>
            </a:fld>
            <a:endParaRPr lang="en-US">
              <a:solidFill>
                <a:prstClr val="black">
                  <a:tint val="75000"/>
                </a:prstClr>
              </a:solidFil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p:txBody>
          <a:bodyPr/>
          <a:lstStyle>
            <a:lvl1pPr>
              <a:defRPr/>
            </a:lvl1pPr>
          </a:lstStyle>
          <a:p>
            <a:pPr>
              <a:defRPr/>
            </a:pPr>
            <a:fld id="{C46562D8-5951-419E-A053-60351D0A840B}" type="datetimeFigureOut">
              <a:rPr lang="en-US">
                <a:solidFill>
                  <a:prstClr val="black">
                    <a:tint val="75000"/>
                  </a:prstClr>
                </a:solidFill>
              </a:rPr>
              <a:pPr>
                <a:defRPr/>
              </a:pPr>
              <a:t>9/18/2013</a:t>
            </a:fld>
            <a:endParaRPr lang="en-US">
              <a:solidFill>
                <a:prstClr val="black">
                  <a:tint val="75000"/>
                </a:prstClr>
              </a:solidFill>
            </a:endParaRPr>
          </a:p>
        </p:txBody>
      </p:sp>
      <p:sp>
        <p:nvSpPr>
          <p:cNvPr id="8"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9" name="Slide Number Placeholder 5"/>
          <p:cNvSpPr>
            <a:spLocks noGrp="1"/>
          </p:cNvSpPr>
          <p:nvPr>
            <p:ph type="sldNum" sz="quarter" idx="12"/>
          </p:nvPr>
        </p:nvSpPr>
        <p:spPr/>
        <p:txBody>
          <a:bodyPr/>
          <a:lstStyle>
            <a:lvl1pPr>
              <a:defRPr/>
            </a:lvl1pPr>
          </a:lstStyle>
          <a:p>
            <a:pPr>
              <a:defRPr/>
            </a:pPr>
            <a:fld id="{318EE732-57C3-447D-90A2-73131926663E}" type="slidenum">
              <a:rPr lang="en-US">
                <a:solidFill>
                  <a:prstClr val="black">
                    <a:tint val="75000"/>
                  </a:prstClr>
                </a:solidFill>
              </a:rPr>
              <a:pPr>
                <a:defRPr/>
              </a:pPr>
              <a:t>‹#›</a:t>
            </a:fld>
            <a:endParaRPr lang="en-US">
              <a:solidFill>
                <a:prstClr val="black">
                  <a:tint val="75000"/>
                </a:prstClr>
              </a:solidFil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nvPr>
        </p:nvSpPr>
        <p:spPr/>
        <p:txBody>
          <a:bodyPr/>
          <a:lstStyle>
            <a:lvl1pPr>
              <a:defRPr/>
            </a:lvl1pPr>
          </a:lstStyle>
          <a:p>
            <a:pPr>
              <a:defRPr/>
            </a:pPr>
            <a:fld id="{24288F61-1F86-474A-B2D9-22FF04DE8EA7}" type="datetimeFigureOut">
              <a:rPr lang="en-US">
                <a:solidFill>
                  <a:prstClr val="black">
                    <a:tint val="75000"/>
                  </a:prstClr>
                </a:solidFill>
              </a:rPr>
              <a:pPr>
                <a:defRPr/>
              </a:pPr>
              <a:t>9/18/2013</a:t>
            </a:fld>
            <a:endParaRPr lang="en-US">
              <a:solidFill>
                <a:prstClr val="black">
                  <a:tint val="75000"/>
                </a:prstClr>
              </a:solidFill>
            </a:endParaRPr>
          </a:p>
        </p:txBody>
      </p:sp>
      <p:sp>
        <p:nvSpPr>
          <p:cNvPr id="4"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5" name="Slide Number Placeholder 5"/>
          <p:cNvSpPr>
            <a:spLocks noGrp="1"/>
          </p:cNvSpPr>
          <p:nvPr>
            <p:ph type="sldNum" sz="quarter" idx="12"/>
          </p:nvPr>
        </p:nvSpPr>
        <p:spPr/>
        <p:txBody>
          <a:bodyPr/>
          <a:lstStyle>
            <a:lvl1pPr>
              <a:defRPr/>
            </a:lvl1pPr>
          </a:lstStyle>
          <a:p>
            <a:pPr>
              <a:defRPr/>
            </a:pPr>
            <a:fld id="{FA897CAB-53B4-46FB-919F-CD3C8DE3C380}" type="slidenum">
              <a:rPr lang="en-US">
                <a:solidFill>
                  <a:prstClr val="black">
                    <a:tint val="75000"/>
                  </a:prstClr>
                </a:solidFill>
              </a:rPr>
              <a:pPr>
                <a:defRPr/>
              </a:pPr>
              <a:t>‹#›</a:t>
            </a:fld>
            <a:endParaRPr lang="en-US">
              <a:solidFill>
                <a:prstClr val="black">
                  <a:tint val="75000"/>
                </a:prstClr>
              </a:solidFil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A2708D5A-0A86-4CD1-B700-3D2E1CCB2C22}" type="datetimeFigureOut">
              <a:rPr lang="en-US">
                <a:solidFill>
                  <a:prstClr val="black">
                    <a:tint val="75000"/>
                  </a:prstClr>
                </a:solidFill>
              </a:rPr>
              <a:pPr>
                <a:defRPr/>
              </a:pPr>
              <a:t>9/18/2013</a:t>
            </a:fld>
            <a:endParaRPr lang="en-US">
              <a:solidFill>
                <a:prstClr val="black">
                  <a:tint val="75000"/>
                </a:prstClr>
              </a:solidFill>
            </a:endParaRPr>
          </a:p>
        </p:txBody>
      </p:sp>
      <p:sp>
        <p:nvSpPr>
          <p:cNvPr id="3"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4" name="Slide Number Placeholder 5"/>
          <p:cNvSpPr>
            <a:spLocks noGrp="1"/>
          </p:cNvSpPr>
          <p:nvPr>
            <p:ph type="sldNum" sz="quarter" idx="12"/>
          </p:nvPr>
        </p:nvSpPr>
        <p:spPr/>
        <p:txBody>
          <a:bodyPr/>
          <a:lstStyle>
            <a:lvl1pPr>
              <a:defRPr/>
            </a:lvl1pPr>
          </a:lstStyle>
          <a:p>
            <a:pPr>
              <a:defRPr/>
            </a:pPr>
            <a:fld id="{D9AD0992-8675-4CA7-ADF3-60549D9B0CDC}" type="slidenum">
              <a:rPr lang="en-US">
                <a:solidFill>
                  <a:prstClr val="black">
                    <a:tint val="75000"/>
                  </a:prstClr>
                </a:solidFill>
              </a:rPr>
              <a:pPr>
                <a:defRPr/>
              </a:pPr>
              <a:t>‹#›</a:t>
            </a:fld>
            <a:endParaRPr lang="en-US">
              <a:solidFill>
                <a:prstClr val="black">
                  <a:tint val="75000"/>
                </a:prstClr>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pPr>
              <a:defRPr/>
            </a:pPr>
            <a:fld id="{AE142EC7-9722-4031-9D10-9030185DDB73}" type="datetimeFigureOut">
              <a:rPr lang="en-US">
                <a:solidFill>
                  <a:prstClr val="black">
                    <a:tint val="75000"/>
                  </a:prstClr>
                </a:solidFill>
              </a:rPr>
              <a:pPr>
                <a:defRPr/>
              </a:pPr>
              <a:t>9/18/2013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F804640F-DA95-463D-A9DB-6FB33C480C4F}" type="slidenum">
              <a:rPr lang="en-US">
                <a:solidFill>
                  <a:prstClr val="black">
                    <a:tint val="75000"/>
                  </a:prstClr>
                </a:solidFill>
              </a:rPr>
              <a:pPr>
                <a:defRPr/>
              </a:pPr>
              <a:t>‹#›</a:t>
            </a:fld>
            <a:endParaRPr lang="en-US">
              <a:solidFill>
                <a:prstClr val="black">
                  <a:tint val="75000"/>
                </a:prstClr>
              </a:solidFil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C29B1513-AD93-4880-8B83-0C14A89971F3}" type="datetimeFigureOut">
              <a:rPr lang="en-US">
                <a:solidFill>
                  <a:prstClr val="black">
                    <a:tint val="75000"/>
                  </a:prstClr>
                </a:solidFill>
              </a:rPr>
              <a:pPr>
                <a:defRPr/>
              </a:pPr>
              <a:t>9/18/2013</a:t>
            </a:fld>
            <a:endParaRPr lang="en-US">
              <a:solidFill>
                <a:prstClr val="black">
                  <a:tint val="75000"/>
                </a:prstClr>
              </a:solidFill>
            </a:endParaRPr>
          </a:p>
        </p:txBody>
      </p:sp>
      <p:sp>
        <p:nvSpPr>
          <p:cNvPr id="6"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7" name="Slide Number Placeholder 5"/>
          <p:cNvSpPr>
            <a:spLocks noGrp="1"/>
          </p:cNvSpPr>
          <p:nvPr>
            <p:ph type="sldNum" sz="quarter" idx="12"/>
          </p:nvPr>
        </p:nvSpPr>
        <p:spPr/>
        <p:txBody>
          <a:bodyPr/>
          <a:lstStyle>
            <a:lvl1pPr>
              <a:defRPr/>
            </a:lvl1pPr>
          </a:lstStyle>
          <a:p>
            <a:pPr>
              <a:defRPr/>
            </a:pPr>
            <a:fld id="{BFD76CA4-5270-404F-A210-C6394B7A7FA4}" type="slidenum">
              <a:rPr lang="en-US">
                <a:solidFill>
                  <a:prstClr val="black">
                    <a:tint val="75000"/>
                  </a:prstClr>
                </a:solidFill>
              </a:rPr>
              <a:pPr>
                <a:defRPr/>
              </a:pPr>
              <a:t>‹#›</a:t>
            </a:fld>
            <a:endParaRPr lang="en-US">
              <a:solidFill>
                <a:prstClr val="black">
                  <a:tint val="75000"/>
                </a:prstClr>
              </a:solidFil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13CB267C-301C-456E-B263-DC35EF08742A}" type="datetimeFigureOut">
              <a:rPr lang="en-US">
                <a:solidFill>
                  <a:prstClr val="black">
                    <a:tint val="75000"/>
                  </a:prstClr>
                </a:solidFill>
              </a:rPr>
              <a:pPr>
                <a:defRPr/>
              </a:pPr>
              <a:t>9/18/2013</a:t>
            </a:fld>
            <a:endParaRPr lang="en-US">
              <a:solidFill>
                <a:prstClr val="black">
                  <a:tint val="75000"/>
                </a:prstClr>
              </a:solidFill>
            </a:endParaRPr>
          </a:p>
        </p:txBody>
      </p:sp>
      <p:sp>
        <p:nvSpPr>
          <p:cNvPr id="6"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7" name="Slide Number Placeholder 5"/>
          <p:cNvSpPr>
            <a:spLocks noGrp="1"/>
          </p:cNvSpPr>
          <p:nvPr>
            <p:ph type="sldNum" sz="quarter" idx="12"/>
          </p:nvPr>
        </p:nvSpPr>
        <p:spPr/>
        <p:txBody>
          <a:bodyPr/>
          <a:lstStyle>
            <a:lvl1pPr>
              <a:defRPr/>
            </a:lvl1pPr>
          </a:lstStyle>
          <a:p>
            <a:pPr>
              <a:defRPr/>
            </a:pPr>
            <a:fld id="{8D16C721-C56D-4A6F-9EB5-693710B9D478}" type="slidenum">
              <a:rPr lang="en-US">
                <a:solidFill>
                  <a:prstClr val="black">
                    <a:tint val="75000"/>
                  </a:prstClr>
                </a:solidFill>
              </a:rPr>
              <a:pPr>
                <a:defRPr/>
              </a:pPr>
              <a:t>‹#›</a:t>
            </a:fld>
            <a:endParaRPr lang="en-US">
              <a:solidFill>
                <a:prstClr val="black">
                  <a:tint val="75000"/>
                </a:prstClr>
              </a:solidFil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434262DB-2793-4AC5-98D9-C1D9D3306FCC}" type="datetimeFigureOut">
              <a:rPr lang="en-US">
                <a:solidFill>
                  <a:prstClr val="black">
                    <a:tint val="75000"/>
                  </a:prstClr>
                </a:solidFill>
              </a:rPr>
              <a:pPr>
                <a:defRPr/>
              </a:pPr>
              <a:t>9/18/2013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F5DED22B-2899-44D8-A24D-AEB15681E9F0}" type="slidenum">
              <a:rPr lang="en-US">
                <a:solidFill>
                  <a:prstClr val="black">
                    <a:tint val="75000"/>
                  </a:prstClr>
                </a:solidFill>
              </a:rPr>
              <a:pPr>
                <a:defRPr/>
              </a:pPr>
              <a:t>‹#›</a:t>
            </a:fld>
            <a:endParaRPr lang="en-US">
              <a:solidFill>
                <a:prstClr val="black">
                  <a:tint val="75000"/>
                </a:prstClr>
              </a:solidFil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421760BC-7EAA-41D3-9B6C-E6FF8FEA60A3}" type="datetimeFigureOut">
              <a:rPr lang="en-US">
                <a:solidFill>
                  <a:prstClr val="black">
                    <a:tint val="75000"/>
                  </a:prstClr>
                </a:solidFill>
              </a:rPr>
              <a:pPr>
                <a:defRPr/>
              </a:pPr>
              <a:t>9/18/2013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2060A2F2-61AB-4215-B97A-EA202D6AF628}" type="slidenum">
              <a:rPr lang="en-US">
                <a:solidFill>
                  <a:prstClr val="black">
                    <a:tint val="75000"/>
                  </a:prstClr>
                </a:solidFill>
              </a:rPr>
              <a:pPr>
                <a:defRPr/>
              </a:pPr>
              <a:t>‹#›</a:t>
            </a:fld>
            <a:endParaRPr lang="en-US">
              <a:solidFill>
                <a:prstClr val="black">
                  <a:tint val="75000"/>
                </a:prstClr>
              </a:solidFill>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pPr>
              <a:defRPr/>
            </a:pPr>
            <a:fld id="{846DE10B-A8DD-4A5D-88F9-C66F071A80C0}" type="datetimeFigureOut">
              <a:rPr lang="en-US" smtClean="0">
                <a:solidFill>
                  <a:prstClr val="black">
                    <a:tint val="75000"/>
                  </a:prstClr>
                </a:solidFill>
              </a:rPr>
              <a:pPr>
                <a:defRPr/>
              </a:pPr>
              <a:t>9/18/2013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B54F5F4A-B6A0-48FF-A09D-F57E0BD53670}"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46997167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0ABEF406-DF40-465E-A32D-305722D81D94}" type="datetimeFigureOut">
              <a:rPr lang="en-US" smtClean="0">
                <a:solidFill>
                  <a:prstClr val="black">
                    <a:tint val="75000"/>
                  </a:prstClr>
                </a:solidFill>
              </a:rPr>
              <a:pPr>
                <a:defRPr/>
              </a:pPr>
              <a:t>9/18/2013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8A97224A-D68F-4D07-B6FA-004320F2EFF0}"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375888431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pPr>
              <a:defRPr/>
            </a:pPr>
            <a:fld id="{AE142EC7-9722-4031-9D10-9030185DDB73}" type="datetimeFigureOut">
              <a:rPr lang="en-US" smtClean="0">
                <a:solidFill>
                  <a:prstClr val="black">
                    <a:tint val="75000"/>
                  </a:prstClr>
                </a:solidFill>
              </a:rPr>
              <a:pPr>
                <a:defRPr/>
              </a:pPr>
              <a:t>9/18/2013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F804640F-DA95-463D-A9DB-6FB33C480C4F}"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50575226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nvPr>
        </p:nvSpPr>
        <p:spPr/>
        <p:txBody>
          <a:bodyPr/>
          <a:lstStyle>
            <a:lvl1pPr>
              <a:defRPr/>
            </a:lvl1pPr>
          </a:lstStyle>
          <a:p>
            <a:pPr>
              <a:defRPr/>
            </a:pPr>
            <a:fld id="{70BEF82A-944C-4A3A-98A5-96EEE8224F51}" type="datetimeFigureOut">
              <a:rPr lang="en-US" smtClean="0">
                <a:solidFill>
                  <a:prstClr val="black">
                    <a:tint val="75000"/>
                  </a:prstClr>
                </a:solidFill>
              </a:rPr>
              <a:pPr>
                <a:defRPr/>
              </a:pPr>
              <a:t>9/18/2013</a:t>
            </a:fld>
            <a:endParaRPr lang="en-US">
              <a:solidFill>
                <a:prstClr val="black">
                  <a:tint val="75000"/>
                </a:prstClr>
              </a:solidFill>
            </a:endParaRPr>
          </a:p>
        </p:txBody>
      </p:sp>
      <p:sp>
        <p:nvSpPr>
          <p:cNvPr id="6"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7" name="Slide Number Placeholder 5"/>
          <p:cNvSpPr>
            <a:spLocks noGrp="1"/>
          </p:cNvSpPr>
          <p:nvPr>
            <p:ph type="sldNum" sz="quarter" idx="12"/>
          </p:nvPr>
        </p:nvSpPr>
        <p:spPr/>
        <p:txBody>
          <a:bodyPr/>
          <a:lstStyle>
            <a:lvl1pPr>
              <a:defRPr/>
            </a:lvl1pPr>
          </a:lstStyle>
          <a:p>
            <a:pPr>
              <a:defRPr/>
            </a:pPr>
            <a:fld id="{B5C2F7F1-672B-475A-BBAF-55A776BD267D}"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49404407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p:txBody>
          <a:bodyPr/>
          <a:lstStyle>
            <a:lvl1pPr>
              <a:defRPr/>
            </a:lvl1pPr>
          </a:lstStyle>
          <a:p>
            <a:pPr>
              <a:defRPr/>
            </a:pPr>
            <a:fld id="{F18B85D6-F332-483E-9996-3169A3753E9F}" type="datetimeFigureOut">
              <a:rPr lang="en-US" smtClean="0">
                <a:solidFill>
                  <a:prstClr val="black">
                    <a:tint val="75000"/>
                  </a:prstClr>
                </a:solidFill>
              </a:rPr>
              <a:pPr>
                <a:defRPr/>
              </a:pPr>
              <a:t>9/18/2013</a:t>
            </a:fld>
            <a:endParaRPr lang="en-US">
              <a:solidFill>
                <a:prstClr val="black">
                  <a:tint val="75000"/>
                </a:prstClr>
              </a:solidFill>
            </a:endParaRPr>
          </a:p>
        </p:txBody>
      </p:sp>
      <p:sp>
        <p:nvSpPr>
          <p:cNvPr id="8"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9" name="Slide Number Placeholder 5"/>
          <p:cNvSpPr>
            <a:spLocks noGrp="1"/>
          </p:cNvSpPr>
          <p:nvPr>
            <p:ph type="sldNum" sz="quarter" idx="12"/>
          </p:nvPr>
        </p:nvSpPr>
        <p:spPr/>
        <p:txBody>
          <a:bodyPr/>
          <a:lstStyle>
            <a:lvl1pPr>
              <a:defRPr/>
            </a:lvl1pPr>
          </a:lstStyle>
          <a:p>
            <a:pPr>
              <a:defRPr/>
            </a:pPr>
            <a:fld id="{016973D7-3E56-4E2A-9B24-C7AE63131436}"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128564400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nvPr>
        </p:nvSpPr>
        <p:spPr/>
        <p:txBody>
          <a:bodyPr/>
          <a:lstStyle>
            <a:lvl1pPr>
              <a:defRPr/>
            </a:lvl1pPr>
          </a:lstStyle>
          <a:p>
            <a:pPr>
              <a:defRPr/>
            </a:pPr>
            <a:fld id="{B128BEA3-B52D-43A2-9FD6-39FCFDE896E1}" type="datetimeFigureOut">
              <a:rPr lang="en-US" smtClean="0">
                <a:solidFill>
                  <a:prstClr val="black">
                    <a:tint val="75000"/>
                  </a:prstClr>
                </a:solidFill>
              </a:rPr>
              <a:pPr>
                <a:defRPr/>
              </a:pPr>
              <a:t>9/18/2013</a:t>
            </a:fld>
            <a:endParaRPr lang="en-US">
              <a:solidFill>
                <a:prstClr val="black">
                  <a:tint val="75000"/>
                </a:prstClr>
              </a:solidFill>
            </a:endParaRPr>
          </a:p>
        </p:txBody>
      </p:sp>
      <p:sp>
        <p:nvSpPr>
          <p:cNvPr id="4"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5" name="Slide Number Placeholder 5"/>
          <p:cNvSpPr>
            <a:spLocks noGrp="1"/>
          </p:cNvSpPr>
          <p:nvPr>
            <p:ph type="sldNum" sz="quarter" idx="12"/>
          </p:nvPr>
        </p:nvSpPr>
        <p:spPr/>
        <p:txBody>
          <a:bodyPr/>
          <a:lstStyle>
            <a:lvl1pPr>
              <a:defRPr/>
            </a:lvl1pPr>
          </a:lstStyle>
          <a:p>
            <a:pPr>
              <a:defRPr/>
            </a:pPr>
            <a:fld id="{F116C12C-E910-46A8-A107-F909E2D23BF5}"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25602980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nvPr>
        </p:nvSpPr>
        <p:spPr/>
        <p:txBody>
          <a:bodyPr/>
          <a:lstStyle>
            <a:lvl1pPr>
              <a:defRPr/>
            </a:lvl1pPr>
          </a:lstStyle>
          <a:p>
            <a:pPr>
              <a:defRPr/>
            </a:pPr>
            <a:fld id="{70BEF82A-944C-4A3A-98A5-96EEE8224F51}" type="datetimeFigureOut">
              <a:rPr lang="en-US">
                <a:solidFill>
                  <a:prstClr val="black">
                    <a:tint val="75000"/>
                  </a:prstClr>
                </a:solidFill>
              </a:rPr>
              <a:pPr>
                <a:defRPr/>
              </a:pPr>
              <a:t>9/18/2013</a:t>
            </a:fld>
            <a:endParaRPr lang="en-US">
              <a:solidFill>
                <a:prstClr val="black">
                  <a:tint val="75000"/>
                </a:prstClr>
              </a:solidFill>
            </a:endParaRPr>
          </a:p>
        </p:txBody>
      </p:sp>
      <p:sp>
        <p:nvSpPr>
          <p:cNvPr id="6"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7" name="Slide Number Placeholder 5"/>
          <p:cNvSpPr>
            <a:spLocks noGrp="1"/>
          </p:cNvSpPr>
          <p:nvPr>
            <p:ph type="sldNum" sz="quarter" idx="12"/>
          </p:nvPr>
        </p:nvSpPr>
        <p:spPr/>
        <p:txBody>
          <a:bodyPr/>
          <a:lstStyle>
            <a:lvl1pPr>
              <a:defRPr/>
            </a:lvl1pPr>
          </a:lstStyle>
          <a:p>
            <a:pPr>
              <a:defRPr/>
            </a:pPr>
            <a:fld id="{B5C2F7F1-672B-475A-BBAF-55A776BD267D}" type="slidenum">
              <a:rPr lang="en-US">
                <a:solidFill>
                  <a:prstClr val="black">
                    <a:tint val="75000"/>
                  </a:prstClr>
                </a:solidFill>
              </a:rPr>
              <a:pPr>
                <a:defRPr/>
              </a:pPr>
              <a:t>‹#›</a:t>
            </a:fld>
            <a:endParaRPr lang="en-US">
              <a:solidFill>
                <a:prstClr val="black">
                  <a:tint val="75000"/>
                </a:prstClr>
              </a:solidFill>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6C4E5B3F-9990-4369-B104-3F89CE3EF7E5}" type="datetimeFigureOut">
              <a:rPr lang="en-US" smtClean="0">
                <a:solidFill>
                  <a:prstClr val="black">
                    <a:tint val="75000"/>
                  </a:prstClr>
                </a:solidFill>
              </a:rPr>
              <a:pPr>
                <a:defRPr/>
              </a:pPr>
              <a:t>9/18/2013</a:t>
            </a:fld>
            <a:endParaRPr lang="en-US">
              <a:solidFill>
                <a:prstClr val="black">
                  <a:tint val="75000"/>
                </a:prstClr>
              </a:solidFill>
            </a:endParaRPr>
          </a:p>
        </p:txBody>
      </p:sp>
      <p:sp>
        <p:nvSpPr>
          <p:cNvPr id="3"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4" name="Slide Number Placeholder 5"/>
          <p:cNvSpPr>
            <a:spLocks noGrp="1"/>
          </p:cNvSpPr>
          <p:nvPr>
            <p:ph type="sldNum" sz="quarter" idx="12"/>
          </p:nvPr>
        </p:nvSpPr>
        <p:spPr/>
        <p:txBody>
          <a:bodyPr/>
          <a:lstStyle>
            <a:lvl1pPr>
              <a:defRPr/>
            </a:lvl1pPr>
          </a:lstStyle>
          <a:p>
            <a:pPr>
              <a:defRPr/>
            </a:pPr>
            <a:fld id="{8B8E100D-7231-446B-A977-2DB6429B8B15}"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79887329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D51DCFD4-4E6B-4511-98F6-8B9E802894E6}" type="datetimeFigureOut">
              <a:rPr lang="en-US" smtClean="0">
                <a:solidFill>
                  <a:prstClr val="black">
                    <a:tint val="75000"/>
                  </a:prstClr>
                </a:solidFill>
              </a:rPr>
              <a:pPr>
                <a:defRPr/>
              </a:pPr>
              <a:t>9/18/2013</a:t>
            </a:fld>
            <a:endParaRPr lang="en-US">
              <a:solidFill>
                <a:prstClr val="black">
                  <a:tint val="75000"/>
                </a:prstClr>
              </a:solidFill>
            </a:endParaRPr>
          </a:p>
        </p:txBody>
      </p:sp>
      <p:sp>
        <p:nvSpPr>
          <p:cNvPr id="6"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7" name="Slide Number Placeholder 5"/>
          <p:cNvSpPr>
            <a:spLocks noGrp="1"/>
          </p:cNvSpPr>
          <p:nvPr>
            <p:ph type="sldNum" sz="quarter" idx="12"/>
          </p:nvPr>
        </p:nvSpPr>
        <p:spPr/>
        <p:txBody>
          <a:bodyPr/>
          <a:lstStyle>
            <a:lvl1pPr>
              <a:defRPr/>
            </a:lvl1pPr>
          </a:lstStyle>
          <a:p>
            <a:pPr>
              <a:defRPr/>
            </a:pPr>
            <a:fld id="{6D6EA096-D3FC-4BB4-8A04-32A51A4760F7}"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339366346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5FE861EC-16E7-4C77-B0BC-CD15891BB7A7}" type="datetimeFigureOut">
              <a:rPr lang="en-US" smtClean="0">
                <a:solidFill>
                  <a:prstClr val="black">
                    <a:tint val="75000"/>
                  </a:prstClr>
                </a:solidFill>
              </a:rPr>
              <a:pPr>
                <a:defRPr/>
              </a:pPr>
              <a:t>9/18/2013</a:t>
            </a:fld>
            <a:endParaRPr lang="en-US">
              <a:solidFill>
                <a:prstClr val="black">
                  <a:tint val="75000"/>
                </a:prstClr>
              </a:solidFill>
            </a:endParaRPr>
          </a:p>
        </p:txBody>
      </p:sp>
      <p:sp>
        <p:nvSpPr>
          <p:cNvPr id="6"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7" name="Slide Number Placeholder 5"/>
          <p:cNvSpPr>
            <a:spLocks noGrp="1"/>
          </p:cNvSpPr>
          <p:nvPr>
            <p:ph type="sldNum" sz="quarter" idx="12"/>
          </p:nvPr>
        </p:nvSpPr>
        <p:spPr/>
        <p:txBody>
          <a:bodyPr/>
          <a:lstStyle>
            <a:lvl1pPr>
              <a:defRPr/>
            </a:lvl1pPr>
          </a:lstStyle>
          <a:p>
            <a:pPr>
              <a:defRPr/>
            </a:pPr>
            <a:fld id="{CC016ED0-2DF9-461D-A972-0394D1789CB2}"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16374817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AA573FA0-4DEE-4084-970A-3B9F9D8ABBE1}" type="datetimeFigureOut">
              <a:rPr lang="en-US" smtClean="0">
                <a:solidFill>
                  <a:prstClr val="black">
                    <a:tint val="75000"/>
                  </a:prstClr>
                </a:solidFill>
              </a:rPr>
              <a:pPr>
                <a:defRPr/>
              </a:pPr>
              <a:t>9/18/2013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5056C57A-FC29-4AA7-91B8-636E62C853C1}"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197494589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EB966350-965F-4878-A339-D1FBCDE8B49D}" type="datetimeFigureOut">
              <a:rPr lang="en-US" smtClean="0">
                <a:solidFill>
                  <a:prstClr val="black">
                    <a:tint val="75000"/>
                  </a:prstClr>
                </a:solidFill>
              </a:rPr>
              <a:pPr>
                <a:defRPr/>
              </a:pPr>
              <a:t>9/18/2013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7CF91415-3644-43ED-A697-908C4DF7A4AC}"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195996760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fld id="{2A8B4569-961C-4664-8A2D-2A502CC328E1}" type="datetimeFigureOut">
              <a:rPr lang="en-US"/>
              <a:pPr/>
              <a:t>9/18/2013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fld id="{6E6FD8F1-5E11-44D0-9F4D-8D01F05356F5}" type="slidenum">
              <a:rPr lang="en-US"/>
              <a:pPr/>
              <a:t>‹#›</a:t>
            </a:fld>
            <a:endParaRPr lang="en-US"/>
          </a:p>
        </p:txBody>
      </p:sp>
    </p:spTree>
    <p:extLst>
      <p:ext uri="{BB962C8B-B14F-4D97-AF65-F5344CB8AC3E}">
        <p14:creationId xmlns:p14="http://schemas.microsoft.com/office/powerpoint/2010/main" val="16912671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fld id="{581954BE-0C2D-4429-B496-B57693DB7292}" type="datetimeFigureOut">
              <a:rPr lang="en-US"/>
              <a:pPr/>
              <a:t>9/18/2013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fld id="{235388D3-F712-41B8-95A0-8416AB47C079}" type="slidenum">
              <a:rPr lang="en-US"/>
              <a:pPr/>
              <a:t>‹#›</a:t>
            </a:fld>
            <a:endParaRPr lang="en-US"/>
          </a:p>
        </p:txBody>
      </p:sp>
    </p:spTree>
    <p:extLst>
      <p:ext uri="{BB962C8B-B14F-4D97-AF65-F5344CB8AC3E}">
        <p14:creationId xmlns:p14="http://schemas.microsoft.com/office/powerpoint/2010/main" val="180278231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fld id="{9C857848-02C1-4F3B-86A1-CD519CE126C8}" type="datetimeFigureOut">
              <a:rPr lang="en-US"/>
              <a:pPr/>
              <a:t>9/18/2013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fld id="{6D303865-573E-4AAB-98C6-84B5044DA05F}" type="slidenum">
              <a:rPr lang="en-US"/>
              <a:pPr/>
              <a:t>‹#›</a:t>
            </a:fld>
            <a:endParaRPr lang="en-US"/>
          </a:p>
        </p:txBody>
      </p:sp>
    </p:spTree>
    <p:extLst>
      <p:ext uri="{BB962C8B-B14F-4D97-AF65-F5344CB8AC3E}">
        <p14:creationId xmlns:p14="http://schemas.microsoft.com/office/powerpoint/2010/main" val="227999643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nvPr>
        </p:nvSpPr>
        <p:spPr/>
        <p:txBody>
          <a:bodyPr/>
          <a:lstStyle>
            <a:lvl1pPr>
              <a:defRPr/>
            </a:lvl1pPr>
          </a:lstStyle>
          <a:p>
            <a:fld id="{FA053D5E-6B40-4115-86E5-357EB2B628DC}" type="datetimeFigureOut">
              <a:rPr lang="en-US"/>
              <a:pPr/>
              <a:t>9/18/2013</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7" name="Slide Number Placeholder 5"/>
          <p:cNvSpPr>
            <a:spLocks noGrp="1"/>
          </p:cNvSpPr>
          <p:nvPr>
            <p:ph type="sldNum" sz="quarter" idx="12"/>
          </p:nvPr>
        </p:nvSpPr>
        <p:spPr/>
        <p:txBody>
          <a:bodyPr/>
          <a:lstStyle>
            <a:lvl1pPr>
              <a:defRPr/>
            </a:lvl1pPr>
          </a:lstStyle>
          <a:p>
            <a:fld id="{EF1A11EB-3631-4661-8D90-9CFAD6F09003}" type="slidenum">
              <a:rPr lang="en-US"/>
              <a:pPr/>
              <a:t>‹#›</a:t>
            </a:fld>
            <a:endParaRPr lang="en-US"/>
          </a:p>
        </p:txBody>
      </p:sp>
    </p:spTree>
    <p:extLst>
      <p:ext uri="{BB962C8B-B14F-4D97-AF65-F5344CB8AC3E}">
        <p14:creationId xmlns:p14="http://schemas.microsoft.com/office/powerpoint/2010/main" val="314930353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p:txBody>
          <a:bodyPr/>
          <a:lstStyle>
            <a:lvl1pPr>
              <a:defRPr/>
            </a:lvl1pPr>
          </a:lstStyle>
          <a:p>
            <a:fld id="{F07EE241-DE7C-4D7C-A8E8-00FFE61685D2}" type="datetimeFigureOut">
              <a:rPr lang="en-US"/>
              <a:pPr/>
              <a:t>9/18/2013</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9" name="Slide Number Placeholder 5"/>
          <p:cNvSpPr>
            <a:spLocks noGrp="1"/>
          </p:cNvSpPr>
          <p:nvPr>
            <p:ph type="sldNum" sz="quarter" idx="12"/>
          </p:nvPr>
        </p:nvSpPr>
        <p:spPr/>
        <p:txBody>
          <a:bodyPr/>
          <a:lstStyle>
            <a:lvl1pPr>
              <a:defRPr/>
            </a:lvl1pPr>
          </a:lstStyle>
          <a:p>
            <a:fld id="{B778505A-B84F-4C10-8BAF-9D788801A7E7}" type="slidenum">
              <a:rPr lang="en-US"/>
              <a:pPr/>
              <a:t>‹#›</a:t>
            </a:fld>
            <a:endParaRPr lang="en-US"/>
          </a:p>
        </p:txBody>
      </p:sp>
    </p:spTree>
    <p:extLst>
      <p:ext uri="{BB962C8B-B14F-4D97-AF65-F5344CB8AC3E}">
        <p14:creationId xmlns:p14="http://schemas.microsoft.com/office/powerpoint/2010/main" val="42775563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p:txBody>
          <a:bodyPr/>
          <a:lstStyle>
            <a:lvl1pPr>
              <a:defRPr/>
            </a:lvl1pPr>
          </a:lstStyle>
          <a:p>
            <a:pPr>
              <a:defRPr/>
            </a:pPr>
            <a:fld id="{F18B85D6-F332-483E-9996-3169A3753E9F}" type="datetimeFigureOut">
              <a:rPr lang="en-US">
                <a:solidFill>
                  <a:prstClr val="black">
                    <a:tint val="75000"/>
                  </a:prstClr>
                </a:solidFill>
              </a:rPr>
              <a:pPr>
                <a:defRPr/>
              </a:pPr>
              <a:t>9/18/2013</a:t>
            </a:fld>
            <a:endParaRPr lang="en-US">
              <a:solidFill>
                <a:prstClr val="black">
                  <a:tint val="75000"/>
                </a:prstClr>
              </a:solidFill>
            </a:endParaRPr>
          </a:p>
        </p:txBody>
      </p:sp>
      <p:sp>
        <p:nvSpPr>
          <p:cNvPr id="8"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9" name="Slide Number Placeholder 5"/>
          <p:cNvSpPr>
            <a:spLocks noGrp="1"/>
          </p:cNvSpPr>
          <p:nvPr>
            <p:ph type="sldNum" sz="quarter" idx="12"/>
          </p:nvPr>
        </p:nvSpPr>
        <p:spPr/>
        <p:txBody>
          <a:bodyPr/>
          <a:lstStyle>
            <a:lvl1pPr>
              <a:defRPr/>
            </a:lvl1pPr>
          </a:lstStyle>
          <a:p>
            <a:pPr>
              <a:defRPr/>
            </a:pPr>
            <a:fld id="{016973D7-3E56-4E2A-9B24-C7AE63131436}" type="slidenum">
              <a:rPr lang="en-US">
                <a:solidFill>
                  <a:prstClr val="black">
                    <a:tint val="75000"/>
                  </a:prstClr>
                </a:solidFill>
              </a:rPr>
              <a:pPr>
                <a:defRPr/>
              </a:pPr>
              <a:t>‹#›</a:t>
            </a:fld>
            <a:endParaRPr lang="en-US">
              <a:solidFill>
                <a:prstClr val="black">
                  <a:tint val="75000"/>
                </a:prstClr>
              </a:solidFill>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nvPr>
        </p:nvSpPr>
        <p:spPr/>
        <p:txBody>
          <a:bodyPr/>
          <a:lstStyle>
            <a:lvl1pPr>
              <a:defRPr/>
            </a:lvl1pPr>
          </a:lstStyle>
          <a:p>
            <a:fld id="{9B2E879A-1A4F-432B-B7E6-C6E860949D87}" type="datetimeFigureOut">
              <a:rPr lang="en-US"/>
              <a:pPr/>
              <a:t>9/18/2013</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5" name="Slide Number Placeholder 5"/>
          <p:cNvSpPr>
            <a:spLocks noGrp="1"/>
          </p:cNvSpPr>
          <p:nvPr>
            <p:ph type="sldNum" sz="quarter" idx="12"/>
          </p:nvPr>
        </p:nvSpPr>
        <p:spPr/>
        <p:txBody>
          <a:bodyPr/>
          <a:lstStyle>
            <a:lvl1pPr>
              <a:defRPr/>
            </a:lvl1pPr>
          </a:lstStyle>
          <a:p>
            <a:fld id="{C168192E-B165-4EC0-B3E8-A0A82CE350DB}" type="slidenum">
              <a:rPr lang="en-US"/>
              <a:pPr/>
              <a:t>‹#›</a:t>
            </a:fld>
            <a:endParaRPr lang="en-US"/>
          </a:p>
        </p:txBody>
      </p:sp>
    </p:spTree>
    <p:extLst>
      <p:ext uri="{BB962C8B-B14F-4D97-AF65-F5344CB8AC3E}">
        <p14:creationId xmlns:p14="http://schemas.microsoft.com/office/powerpoint/2010/main" val="114310015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fld id="{9A565814-E3F8-4190-A4CA-E7C36FEEE0E5}" type="datetimeFigureOut">
              <a:rPr lang="en-US"/>
              <a:pPr/>
              <a:t>9/18/2013</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4" name="Slide Number Placeholder 5"/>
          <p:cNvSpPr>
            <a:spLocks noGrp="1"/>
          </p:cNvSpPr>
          <p:nvPr>
            <p:ph type="sldNum" sz="quarter" idx="12"/>
          </p:nvPr>
        </p:nvSpPr>
        <p:spPr/>
        <p:txBody>
          <a:bodyPr/>
          <a:lstStyle>
            <a:lvl1pPr>
              <a:defRPr/>
            </a:lvl1pPr>
          </a:lstStyle>
          <a:p>
            <a:fld id="{E2866A19-4EDB-4832-BAA4-04929D711D09}" type="slidenum">
              <a:rPr lang="en-US"/>
              <a:pPr/>
              <a:t>‹#›</a:t>
            </a:fld>
            <a:endParaRPr lang="en-US"/>
          </a:p>
        </p:txBody>
      </p:sp>
    </p:spTree>
    <p:extLst>
      <p:ext uri="{BB962C8B-B14F-4D97-AF65-F5344CB8AC3E}">
        <p14:creationId xmlns:p14="http://schemas.microsoft.com/office/powerpoint/2010/main" val="361988837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fld id="{997E6936-8899-4BDB-A662-CAD50510094B}" type="datetimeFigureOut">
              <a:rPr lang="en-US"/>
              <a:pPr/>
              <a:t>9/18/2013</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7" name="Slide Number Placeholder 5"/>
          <p:cNvSpPr>
            <a:spLocks noGrp="1"/>
          </p:cNvSpPr>
          <p:nvPr>
            <p:ph type="sldNum" sz="quarter" idx="12"/>
          </p:nvPr>
        </p:nvSpPr>
        <p:spPr/>
        <p:txBody>
          <a:bodyPr/>
          <a:lstStyle>
            <a:lvl1pPr>
              <a:defRPr/>
            </a:lvl1pPr>
          </a:lstStyle>
          <a:p>
            <a:fld id="{51BADAC8-19BE-4D73-B994-A70053C07849}" type="slidenum">
              <a:rPr lang="en-US"/>
              <a:pPr/>
              <a:t>‹#›</a:t>
            </a:fld>
            <a:endParaRPr lang="en-US"/>
          </a:p>
        </p:txBody>
      </p:sp>
    </p:spTree>
    <p:extLst>
      <p:ext uri="{BB962C8B-B14F-4D97-AF65-F5344CB8AC3E}">
        <p14:creationId xmlns:p14="http://schemas.microsoft.com/office/powerpoint/2010/main" val="71974114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fld id="{19C67352-8E18-4C0D-A99A-415C35CDFF1F}" type="datetimeFigureOut">
              <a:rPr lang="en-US"/>
              <a:pPr/>
              <a:t>9/18/2013</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7" name="Slide Number Placeholder 5"/>
          <p:cNvSpPr>
            <a:spLocks noGrp="1"/>
          </p:cNvSpPr>
          <p:nvPr>
            <p:ph type="sldNum" sz="quarter" idx="12"/>
          </p:nvPr>
        </p:nvSpPr>
        <p:spPr/>
        <p:txBody>
          <a:bodyPr/>
          <a:lstStyle>
            <a:lvl1pPr>
              <a:defRPr/>
            </a:lvl1pPr>
          </a:lstStyle>
          <a:p>
            <a:fld id="{1908863A-2B38-41A7-A3D8-B188167E479F}" type="slidenum">
              <a:rPr lang="en-US"/>
              <a:pPr/>
              <a:t>‹#›</a:t>
            </a:fld>
            <a:endParaRPr lang="en-US"/>
          </a:p>
        </p:txBody>
      </p:sp>
    </p:spTree>
    <p:extLst>
      <p:ext uri="{BB962C8B-B14F-4D97-AF65-F5344CB8AC3E}">
        <p14:creationId xmlns:p14="http://schemas.microsoft.com/office/powerpoint/2010/main" val="347332055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fld id="{DC6C1116-7A65-4495-A9BF-FE2219EDAFA3}" type="datetimeFigureOut">
              <a:rPr lang="en-US"/>
              <a:pPr/>
              <a:t>9/18/2013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fld id="{0FF8185F-ED7F-408C-A09E-A52DF05F2F73}" type="slidenum">
              <a:rPr lang="en-US"/>
              <a:pPr/>
              <a:t>‹#›</a:t>
            </a:fld>
            <a:endParaRPr lang="en-US"/>
          </a:p>
        </p:txBody>
      </p:sp>
    </p:spTree>
    <p:extLst>
      <p:ext uri="{BB962C8B-B14F-4D97-AF65-F5344CB8AC3E}">
        <p14:creationId xmlns:p14="http://schemas.microsoft.com/office/powerpoint/2010/main" val="393893108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fld id="{2FE33D68-92DC-4FBE-B73F-4BF0564BE318}" type="datetimeFigureOut">
              <a:rPr lang="en-US"/>
              <a:pPr/>
              <a:t>9/18/2013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fld id="{2CF0A651-41C8-41C9-9296-F8A6DE84B5FE}" type="slidenum">
              <a:rPr lang="en-US"/>
              <a:pPr/>
              <a:t>‹#›</a:t>
            </a:fld>
            <a:endParaRPr lang="en-US"/>
          </a:p>
        </p:txBody>
      </p:sp>
    </p:spTree>
    <p:extLst>
      <p:ext uri="{BB962C8B-B14F-4D97-AF65-F5344CB8AC3E}">
        <p14:creationId xmlns:p14="http://schemas.microsoft.com/office/powerpoint/2010/main" val="35340138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nvPr>
        </p:nvSpPr>
        <p:spPr/>
        <p:txBody>
          <a:bodyPr/>
          <a:lstStyle>
            <a:lvl1pPr>
              <a:defRPr/>
            </a:lvl1pPr>
          </a:lstStyle>
          <a:p>
            <a:pPr>
              <a:defRPr/>
            </a:pPr>
            <a:fld id="{B128BEA3-B52D-43A2-9FD6-39FCFDE896E1}" type="datetimeFigureOut">
              <a:rPr lang="en-US">
                <a:solidFill>
                  <a:prstClr val="black">
                    <a:tint val="75000"/>
                  </a:prstClr>
                </a:solidFill>
              </a:rPr>
              <a:pPr>
                <a:defRPr/>
              </a:pPr>
              <a:t>9/18/2013</a:t>
            </a:fld>
            <a:endParaRPr lang="en-US">
              <a:solidFill>
                <a:prstClr val="black">
                  <a:tint val="75000"/>
                </a:prstClr>
              </a:solidFill>
            </a:endParaRPr>
          </a:p>
        </p:txBody>
      </p:sp>
      <p:sp>
        <p:nvSpPr>
          <p:cNvPr id="4"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5" name="Slide Number Placeholder 5"/>
          <p:cNvSpPr>
            <a:spLocks noGrp="1"/>
          </p:cNvSpPr>
          <p:nvPr>
            <p:ph type="sldNum" sz="quarter" idx="12"/>
          </p:nvPr>
        </p:nvSpPr>
        <p:spPr/>
        <p:txBody>
          <a:bodyPr/>
          <a:lstStyle>
            <a:lvl1pPr>
              <a:defRPr/>
            </a:lvl1pPr>
          </a:lstStyle>
          <a:p>
            <a:pPr>
              <a:defRPr/>
            </a:pPr>
            <a:fld id="{F116C12C-E910-46A8-A107-F909E2D23BF5}" type="slidenum">
              <a:rPr lang="en-US">
                <a:solidFill>
                  <a:prstClr val="black">
                    <a:tint val="75000"/>
                  </a:prstClr>
                </a:solidFill>
              </a:rPr>
              <a:pPr>
                <a:defRPr/>
              </a:pPr>
              <a:t>‹#›</a:t>
            </a:fld>
            <a:endParaRPr lang="en-US">
              <a:solidFill>
                <a:prstClr val="black">
                  <a:tint val="75000"/>
                </a:prstClr>
              </a:solidFil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6C4E5B3F-9990-4369-B104-3F89CE3EF7E5}" type="datetimeFigureOut">
              <a:rPr lang="en-US">
                <a:solidFill>
                  <a:prstClr val="black">
                    <a:tint val="75000"/>
                  </a:prstClr>
                </a:solidFill>
              </a:rPr>
              <a:pPr>
                <a:defRPr/>
              </a:pPr>
              <a:t>9/18/2013</a:t>
            </a:fld>
            <a:endParaRPr lang="en-US">
              <a:solidFill>
                <a:prstClr val="black">
                  <a:tint val="75000"/>
                </a:prstClr>
              </a:solidFill>
            </a:endParaRPr>
          </a:p>
        </p:txBody>
      </p:sp>
      <p:sp>
        <p:nvSpPr>
          <p:cNvPr id="3"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4" name="Slide Number Placeholder 5"/>
          <p:cNvSpPr>
            <a:spLocks noGrp="1"/>
          </p:cNvSpPr>
          <p:nvPr>
            <p:ph type="sldNum" sz="quarter" idx="12"/>
          </p:nvPr>
        </p:nvSpPr>
        <p:spPr/>
        <p:txBody>
          <a:bodyPr/>
          <a:lstStyle>
            <a:lvl1pPr>
              <a:defRPr/>
            </a:lvl1pPr>
          </a:lstStyle>
          <a:p>
            <a:pPr>
              <a:defRPr/>
            </a:pPr>
            <a:fld id="{8B8E100D-7231-446B-A977-2DB6429B8B15}" type="slidenum">
              <a:rPr lang="en-US">
                <a:solidFill>
                  <a:prstClr val="black">
                    <a:tint val="75000"/>
                  </a:prstClr>
                </a:solidFill>
              </a:rPr>
              <a:pPr>
                <a:defRPr/>
              </a:pPr>
              <a:t>‹#›</a:t>
            </a:fld>
            <a:endParaRPr lang="en-US">
              <a:solidFill>
                <a:prstClr val="black">
                  <a:tint val="75000"/>
                </a:prstClr>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D51DCFD4-4E6B-4511-98F6-8B9E802894E6}" type="datetimeFigureOut">
              <a:rPr lang="en-US">
                <a:solidFill>
                  <a:prstClr val="black">
                    <a:tint val="75000"/>
                  </a:prstClr>
                </a:solidFill>
              </a:rPr>
              <a:pPr>
                <a:defRPr/>
              </a:pPr>
              <a:t>9/18/2013</a:t>
            </a:fld>
            <a:endParaRPr lang="en-US">
              <a:solidFill>
                <a:prstClr val="black">
                  <a:tint val="75000"/>
                </a:prstClr>
              </a:solidFill>
            </a:endParaRPr>
          </a:p>
        </p:txBody>
      </p:sp>
      <p:sp>
        <p:nvSpPr>
          <p:cNvPr id="6"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7" name="Slide Number Placeholder 5"/>
          <p:cNvSpPr>
            <a:spLocks noGrp="1"/>
          </p:cNvSpPr>
          <p:nvPr>
            <p:ph type="sldNum" sz="quarter" idx="12"/>
          </p:nvPr>
        </p:nvSpPr>
        <p:spPr/>
        <p:txBody>
          <a:bodyPr/>
          <a:lstStyle>
            <a:lvl1pPr>
              <a:defRPr/>
            </a:lvl1pPr>
          </a:lstStyle>
          <a:p>
            <a:pPr>
              <a:defRPr/>
            </a:pPr>
            <a:fld id="{6D6EA096-D3FC-4BB4-8A04-32A51A4760F7}" type="slidenum">
              <a:rPr lang="en-US">
                <a:solidFill>
                  <a:prstClr val="black">
                    <a:tint val="75000"/>
                  </a:prstClr>
                </a:solidFill>
              </a:rPr>
              <a:pPr>
                <a:defRPr/>
              </a:pPr>
              <a:t>‹#›</a:t>
            </a:fld>
            <a:endParaRPr lang="en-US">
              <a:solidFill>
                <a:prstClr val="black">
                  <a:tint val="75000"/>
                </a:prstClr>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5FE861EC-16E7-4C77-B0BC-CD15891BB7A7}" type="datetimeFigureOut">
              <a:rPr lang="en-US">
                <a:solidFill>
                  <a:prstClr val="black">
                    <a:tint val="75000"/>
                  </a:prstClr>
                </a:solidFill>
              </a:rPr>
              <a:pPr>
                <a:defRPr/>
              </a:pPr>
              <a:t>9/18/2013</a:t>
            </a:fld>
            <a:endParaRPr lang="en-US">
              <a:solidFill>
                <a:prstClr val="black">
                  <a:tint val="75000"/>
                </a:prstClr>
              </a:solidFill>
            </a:endParaRPr>
          </a:p>
        </p:txBody>
      </p:sp>
      <p:sp>
        <p:nvSpPr>
          <p:cNvPr id="6"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7" name="Slide Number Placeholder 5"/>
          <p:cNvSpPr>
            <a:spLocks noGrp="1"/>
          </p:cNvSpPr>
          <p:nvPr>
            <p:ph type="sldNum" sz="quarter" idx="12"/>
          </p:nvPr>
        </p:nvSpPr>
        <p:spPr/>
        <p:txBody>
          <a:bodyPr/>
          <a:lstStyle>
            <a:lvl1pPr>
              <a:defRPr/>
            </a:lvl1pPr>
          </a:lstStyle>
          <a:p>
            <a:pPr>
              <a:defRPr/>
            </a:pPr>
            <a:fld id="{CC016ED0-2DF9-461D-A972-0394D1789CB2}" type="slidenum">
              <a:rPr lang="en-US">
                <a:solidFill>
                  <a:prstClr val="black">
                    <a:tint val="75000"/>
                  </a:prstClr>
                </a:solidFill>
              </a:rPr>
              <a:pPr>
                <a:defRPr/>
              </a:pPr>
              <a:t>‹#›</a:t>
            </a:fld>
            <a:endParaRPr lang="en-US">
              <a:solidFill>
                <a:prstClr val="black">
                  <a:tint val="75000"/>
                </a:prstClr>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7"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cs typeface="+mn-cs"/>
              </a:defRPr>
            </a:lvl1pPr>
          </a:lstStyle>
          <a:p>
            <a:pPr>
              <a:defRPr/>
            </a:pPr>
            <a:fld id="{DCF3B058-632A-40C9-BB84-EBDCF239BA52}" type="datetimeFigureOut">
              <a:rPr lang="en-US">
                <a:solidFill>
                  <a:prstClr val="black">
                    <a:tint val="75000"/>
                  </a:prstClr>
                </a:solidFill>
              </a:rPr>
              <a:pPr>
                <a:defRPr/>
              </a:pPr>
              <a:t>9/18/2013</a:t>
            </a:fld>
            <a:endParaRPr lang="en-US">
              <a:solidFill>
                <a:prstClr val="black">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a:solidFill>
                  <a:schemeClr val="tx1">
                    <a:tint val="75000"/>
                  </a:schemeClr>
                </a:solidFill>
                <a:latin typeface="+mn-lt"/>
                <a:cs typeface="+mn-cs"/>
              </a:defRPr>
            </a:lvl1pPr>
          </a:lstStyle>
          <a:p>
            <a:pPr>
              <a:defRPr/>
            </a:pPr>
            <a:fld id="{B1C515A0-04BA-4764-8AB6-98D52DB17FEB}" type="slidenum">
              <a:rPr lang="en-US">
                <a:solidFill>
                  <a:prstClr val="black">
                    <a:tint val="75000"/>
                  </a:prstClr>
                </a:solidFill>
              </a:rPr>
              <a:pPr>
                <a:defRPr/>
              </a:pPr>
              <a:t>‹#›</a:t>
            </a:fld>
            <a:endParaRPr lang="en-US">
              <a:solidFill>
                <a:prstClr val="black">
                  <a:tint val="75000"/>
                </a:prstClr>
              </a:solidFill>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7"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cs typeface="+mn-cs"/>
              </a:defRPr>
            </a:lvl1pPr>
          </a:lstStyle>
          <a:p>
            <a:pPr>
              <a:defRPr/>
            </a:pPr>
            <a:fld id="{940D36FB-C71B-405D-B6C8-5BBBDF68A6C5}" type="datetimeFigureOut">
              <a:rPr lang="en-US">
                <a:solidFill>
                  <a:prstClr val="black">
                    <a:tint val="75000"/>
                  </a:prstClr>
                </a:solidFill>
              </a:rPr>
              <a:pPr>
                <a:defRPr/>
              </a:pPr>
              <a:t>9/18/2013</a:t>
            </a:fld>
            <a:endParaRPr lang="en-US">
              <a:solidFill>
                <a:prstClr val="black">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a:solidFill>
                  <a:schemeClr val="tx1">
                    <a:tint val="75000"/>
                  </a:schemeClr>
                </a:solidFill>
                <a:latin typeface="+mn-lt"/>
                <a:cs typeface="+mn-cs"/>
              </a:defRPr>
            </a:lvl1pPr>
          </a:lstStyle>
          <a:p>
            <a:pPr>
              <a:defRPr/>
            </a:pPr>
            <a:fld id="{54A18765-2D2C-4189-A8A9-58D765C2ABA8}" type="slidenum">
              <a:rPr lang="en-US">
                <a:solidFill>
                  <a:prstClr val="black">
                    <a:tint val="75000"/>
                  </a:prstClr>
                </a:solidFill>
              </a:rPr>
              <a:pPr>
                <a:defRPr/>
              </a:pPr>
              <a:t>‹#›</a:t>
            </a:fld>
            <a:endParaRPr lang="en-US">
              <a:solidFill>
                <a:prstClr val="black">
                  <a:tint val="75000"/>
                </a:prstClr>
              </a:solidFill>
            </a:endParaRPr>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7"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cs typeface="+mn-cs"/>
              </a:defRPr>
            </a:lvl1pPr>
          </a:lstStyle>
          <a:p>
            <a:pPr>
              <a:defRPr/>
            </a:pPr>
            <a:fld id="{3764A56E-9F74-4CC6-9753-5CBD9ED821FA}" type="datetimeFigureOut">
              <a:rPr lang="en-US">
                <a:solidFill>
                  <a:prstClr val="black">
                    <a:tint val="75000"/>
                  </a:prstClr>
                </a:solidFill>
              </a:rPr>
              <a:pPr>
                <a:defRPr/>
              </a:pPr>
              <a:t>9/18/2013</a:t>
            </a:fld>
            <a:endParaRPr lang="en-US">
              <a:solidFill>
                <a:prstClr val="black">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a:solidFill>
                  <a:schemeClr val="tx1">
                    <a:tint val="75000"/>
                  </a:schemeClr>
                </a:solidFill>
                <a:latin typeface="+mn-lt"/>
                <a:cs typeface="+mn-cs"/>
              </a:defRPr>
            </a:lvl1pPr>
          </a:lstStyle>
          <a:p>
            <a:pPr>
              <a:defRPr/>
            </a:pPr>
            <a:fld id="{F7C968EC-68BB-4E36-9973-DFABAB66FD21}" type="slidenum">
              <a:rPr lang="en-US">
                <a:solidFill>
                  <a:prstClr val="black">
                    <a:tint val="75000"/>
                  </a:prstClr>
                </a:solidFill>
              </a:rPr>
              <a:pPr>
                <a:defRPr/>
              </a:pPr>
              <a:t>‹#›</a:t>
            </a:fld>
            <a:endParaRPr lang="en-US">
              <a:solidFill>
                <a:prstClr val="black">
                  <a:tint val="75000"/>
                </a:prstClr>
              </a:solidFill>
            </a:endParaRPr>
          </a:p>
        </p:txBody>
      </p:sp>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
        <p:cNvGrpSpPr/>
        <p:nvPr/>
      </p:nvGrpSpPr>
      <p:grpSpPr>
        <a:xfrm>
          <a:off x="0" y="0"/>
          <a:ext cx="0" cy="0"/>
          <a:chOff x="0" y="0"/>
          <a:chExt cx="0" cy="0"/>
        </a:xfrm>
      </p:grpSpPr>
      <p:sp>
        <p:nvSpPr>
          <p:cNvPr id="2050"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2051"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defRPr/>
            </a:pPr>
            <a:fld id="{DCF3B058-632A-40C9-BB84-EBDCF239BA52}" type="datetimeFigureOut">
              <a:rPr lang="en-US" smtClean="0">
                <a:solidFill>
                  <a:prstClr val="black">
                    <a:tint val="75000"/>
                  </a:prstClr>
                </a:solidFill>
              </a:rPr>
              <a:pPr>
                <a:defRPr/>
              </a:pPr>
              <a:t>9/18/2013</a:t>
            </a:fld>
            <a:endParaRPr lang="en-US">
              <a:solidFill>
                <a:prstClr val="black">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defRPr/>
            </a:pPr>
            <a:fld id="{B1C515A0-04BA-4764-8AB6-98D52DB17FEB}"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1737941496"/>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7"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pitchFamily="34" charset="0"/>
              </a:defRPr>
            </a:lvl1pPr>
          </a:lstStyle>
          <a:p>
            <a:pPr fontAlgn="base">
              <a:spcBef>
                <a:spcPct val="0"/>
              </a:spcBef>
              <a:spcAft>
                <a:spcPct val="0"/>
              </a:spcAft>
            </a:pPr>
            <a:fld id="{72DF0BC5-6AFE-4182-B959-6DB58210BD30}" type="datetimeFigureOut">
              <a:rPr lang="en-US">
                <a:ea typeface="ＭＳ Ｐゴシック" pitchFamily="34" charset="-128"/>
              </a:rPr>
              <a:pPr fontAlgn="base">
                <a:spcBef>
                  <a:spcPct val="0"/>
                </a:spcBef>
                <a:spcAft>
                  <a:spcPct val="0"/>
                </a:spcAft>
              </a:pPr>
              <a:t>9/18/2013</a:t>
            </a:fld>
            <a:endParaRPr lang="en-US">
              <a:ea typeface="ＭＳ Ｐゴシック" pitchFamily="34" charset="-128"/>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ea typeface="+mn-ea"/>
                <a:cs typeface="+mn-cs"/>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itchFamily="34" charset="0"/>
              </a:defRPr>
            </a:lvl1pPr>
          </a:lstStyle>
          <a:p>
            <a:pPr fontAlgn="base">
              <a:spcBef>
                <a:spcPct val="0"/>
              </a:spcBef>
              <a:spcAft>
                <a:spcPct val="0"/>
              </a:spcAft>
            </a:pPr>
            <a:fld id="{41E4F5A9-4CD0-4418-916B-69D546C2BF31}" type="slidenum">
              <a:rPr lang="en-US">
                <a:ea typeface="ＭＳ Ｐゴシック" pitchFamily="34" charset="-128"/>
              </a:rPr>
              <a:pPr fontAlgn="base">
                <a:spcBef>
                  <a:spcPct val="0"/>
                </a:spcBef>
                <a:spcAft>
                  <a:spcPct val="0"/>
                </a:spcAft>
              </a:pPr>
              <a:t>‹#›</a:t>
            </a:fld>
            <a:endParaRPr lang="en-US">
              <a:ea typeface="ＭＳ Ｐゴシック" pitchFamily="34" charset="-128"/>
            </a:endParaRPr>
          </a:p>
        </p:txBody>
      </p:sp>
    </p:spTree>
    <p:extLst>
      <p:ext uri="{BB962C8B-B14F-4D97-AF65-F5344CB8AC3E}">
        <p14:creationId xmlns:p14="http://schemas.microsoft.com/office/powerpoint/2010/main" val="318872266"/>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ctr" rtl="0" eaLnBrk="0" fontAlgn="base" hangingPunct="0">
        <a:spcBef>
          <a:spcPct val="0"/>
        </a:spcBef>
        <a:spcAft>
          <a:spcPct val="0"/>
        </a:spcAft>
        <a:defRPr sz="4400" kern="1200">
          <a:solidFill>
            <a:schemeClr val="tx1"/>
          </a:solidFill>
          <a:latin typeface="+mj-lt"/>
          <a:ea typeface="ＭＳ Ｐゴシック" charset="0"/>
          <a:cs typeface="+mj-cs"/>
        </a:defRPr>
      </a:lvl1pPr>
      <a:lvl2pPr algn="ctr" rtl="0" eaLnBrk="0" fontAlgn="base" hangingPunct="0">
        <a:spcBef>
          <a:spcPct val="0"/>
        </a:spcBef>
        <a:spcAft>
          <a:spcPct val="0"/>
        </a:spcAft>
        <a:defRPr sz="4400">
          <a:solidFill>
            <a:schemeClr val="tx1"/>
          </a:solidFill>
          <a:latin typeface="Calibri" pitchFamily="34" charset="0"/>
          <a:ea typeface="ＭＳ Ｐゴシック" charset="0"/>
        </a:defRPr>
      </a:lvl2pPr>
      <a:lvl3pPr algn="ctr" rtl="0" eaLnBrk="0" fontAlgn="base" hangingPunct="0">
        <a:spcBef>
          <a:spcPct val="0"/>
        </a:spcBef>
        <a:spcAft>
          <a:spcPct val="0"/>
        </a:spcAft>
        <a:defRPr sz="4400">
          <a:solidFill>
            <a:schemeClr val="tx1"/>
          </a:solidFill>
          <a:latin typeface="Calibri" pitchFamily="34" charset="0"/>
          <a:ea typeface="ＭＳ Ｐゴシック" charset="0"/>
        </a:defRPr>
      </a:lvl3pPr>
      <a:lvl4pPr algn="ctr" rtl="0" eaLnBrk="0" fontAlgn="base" hangingPunct="0">
        <a:spcBef>
          <a:spcPct val="0"/>
        </a:spcBef>
        <a:spcAft>
          <a:spcPct val="0"/>
        </a:spcAft>
        <a:defRPr sz="4400">
          <a:solidFill>
            <a:schemeClr val="tx1"/>
          </a:solidFill>
          <a:latin typeface="Calibri" pitchFamily="34" charset="0"/>
          <a:ea typeface="ＭＳ Ｐゴシック" charset="0"/>
        </a:defRPr>
      </a:lvl4pPr>
      <a:lvl5pPr algn="ctr" rtl="0" eaLnBrk="0" fontAlgn="base" hangingPunct="0">
        <a:spcBef>
          <a:spcPct val="0"/>
        </a:spcBef>
        <a:spcAft>
          <a:spcPct val="0"/>
        </a:spcAft>
        <a:defRPr sz="4400">
          <a:solidFill>
            <a:schemeClr val="tx1"/>
          </a:solidFill>
          <a:latin typeface="Calibri" pitchFamily="34" charset="0"/>
          <a:ea typeface="ＭＳ Ｐゴシック"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itchFamily="34" charset="0"/>
        <a:buChar char="•"/>
        <a:defRPr sz="3200" kern="1200">
          <a:solidFill>
            <a:schemeClr val="tx1"/>
          </a:solidFill>
          <a:latin typeface="+mn-lt"/>
          <a:ea typeface="ＭＳ Ｐゴシック" charset="0"/>
          <a:cs typeface="+mn-cs"/>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mn-lt"/>
          <a:ea typeface="ＭＳ Ｐゴシック" charset="0"/>
          <a:cs typeface="+mn-cs"/>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mn-lt"/>
          <a:ea typeface="ＭＳ Ｐゴシック" charset="0"/>
          <a:cs typeface="+mn-cs"/>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ＭＳ Ｐゴシック" charset="0"/>
          <a:cs typeface="+mn-cs"/>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ＭＳ Ｐゴシック" charset="0"/>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34.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1.xml"/><Relationship Id="rId1" Type="http://schemas.openxmlformats.org/officeDocument/2006/relationships/slideLayout" Target="../slideLayouts/slideLayout24.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24.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46.xml"/><Relationship Id="rId1" Type="http://schemas.openxmlformats.org/officeDocument/2006/relationships/themeOverride" Target="../theme/themeOverride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tags" Target="../tags/tag2.xml"/><Relationship Id="rId5" Type="http://schemas.openxmlformats.org/officeDocument/2006/relationships/image" Target="../media/image13.png"/><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tags" Target="../tags/tag3.xml"/><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hyperlink" Target="http://leeseshia.org/"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tags" Target="../tags/tag4.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tags" Target="../tags/tag5.xml"/><Relationship Id="rId4" Type="http://schemas.openxmlformats.org/officeDocument/2006/relationships/image" Target="../media/image20.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tags" Target="../tags/tag6.xml"/><Relationship Id="rId5" Type="http://schemas.openxmlformats.org/officeDocument/2006/relationships/image" Target="../media/image19.png"/><Relationship Id="rId4" Type="http://schemas.openxmlformats.org/officeDocument/2006/relationships/image" Target="../media/image21.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tags" Target="../tags/tag7.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xml"/><Relationship Id="rId1" Type="http://schemas.openxmlformats.org/officeDocument/2006/relationships/tags" Target="../tags/tag8.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7" Type="http://schemas.openxmlformats.org/officeDocument/2006/relationships/image" Target="../media/image25.png"/><Relationship Id="rId2" Type="http://schemas.openxmlformats.org/officeDocument/2006/relationships/slideLayout" Target="../slideLayouts/slideLayout2.xml"/><Relationship Id="rId1" Type="http://schemas.openxmlformats.org/officeDocument/2006/relationships/tags" Target="../tags/tag9.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xml"/><Relationship Id="rId1" Type="http://schemas.openxmlformats.org/officeDocument/2006/relationships/tags" Target="../tags/tag10.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46.xml"/><Relationship Id="rId1" Type="http://schemas.openxmlformats.org/officeDocument/2006/relationships/themeOverride" Target="../theme/themeOverride3.xml"/><Relationship Id="rId4" Type="http://schemas.openxmlformats.org/officeDocument/2006/relationships/image" Target="../media/image26.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4.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xml"/><Relationship Id="rId1" Type="http://schemas.openxmlformats.org/officeDocument/2006/relationships/tags" Target="../tags/tag11.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46.xml"/><Relationship Id="rId1" Type="http://schemas.openxmlformats.org/officeDocument/2006/relationships/themeOverride" Target="../theme/themeOverride4.xml"/></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13.xml"/><Relationship Id="rId1" Type="http://schemas.openxmlformats.org/officeDocument/2006/relationships/tags" Target="../tags/tag1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13.xml"/><Relationship Id="rId1" Type="http://schemas.openxmlformats.org/officeDocument/2006/relationships/tags" Target="../tags/tag13.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13.xml"/><Relationship Id="rId1" Type="http://schemas.openxmlformats.org/officeDocument/2006/relationships/tags" Target="../tags/tag14.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13.xml"/><Relationship Id="rId1" Type="http://schemas.openxmlformats.org/officeDocument/2006/relationships/tags" Target="../tags/tag15.xml"/><Relationship Id="rId5" Type="http://schemas.openxmlformats.org/officeDocument/2006/relationships/image" Target="../media/image36.png"/><Relationship Id="rId4" Type="http://schemas.openxmlformats.org/officeDocument/2006/relationships/image" Target="../media/image35.pn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13.xml"/><Relationship Id="rId1" Type="http://schemas.openxmlformats.org/officeDocument/2006/relationships/tags" Target="../tags/tag16.xml"/><Relationship Id="rId5" Type="http://schemas.openxmlformats.org/officeDocument/2006/relationships/image" Target="../media/image38.png"/><Relationship Id="rId4" Type="http://schemas.openxmlformats.org/officeDocument/2006/relationships/image" Target="../media/image37.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4.xml"/></Relationships>
</file>

<file path=ppt/slides/_rels/slide4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0.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7" Type="http://schemas.openxmlformats.org/officeDocument/2006/relationships/image" Target="../media/image7.jpeg"/><Relationship Id="rId2" Type="http://schemas.openxmlformats.org/officeDocument/2006/relationships/slideLayout" Target="../slideLayouts/slideLayout24.xml"/><Relationship Id="rId1" Type="http://schemas.openxmlformats.org/officeDocument/2006/relationships/tags" Target="../tags/tag1.xml"/><Relationship Id="rId6" Type="http://schemas.openxmlformats.org/officeDocument/2006/relationships/image" Target="../media/image6.jpeg"/><Relationship Id="rId5" Type="http://schemas.openxmlformats.org/officeDocument/2006/relationships/image" Target="../media/image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3">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11375"/>
            <a:ext cx="7772400" cy="1470025"/>
          </a:xfrm>
        </p:spPr>
        <p:txBody>
          <a:bodyPr/>
          <a:lstStyle/>
          <a:p>
            <a:r>
              <a:rPr lang="en-US" dirty="0" err="1" smtClean="0">
                <a:solidFill>
                  <a:schemeClr val="bg1"/>
                </a:solidFill>
                <a:latin typeface="Rockwell Extra Bold" pitchFamily="18" charset="0"/>
                <a:ea typeface="+mn-ea"/>
                <a:cs typeface="Arial" charset="0"/>
              </a:rPr>
              <a:t>Orthogonality</a:t>
            </a:r>
            <a:r>
              <a:rPr lang="en-US" dirty="0" smtClean="0">
                <a:solidFill>
                  <a:schemeClr val="bg1"/>
                </a:solidFill>
                <a:latin typeface="Rockwell Extra Bold" pitchFamily="18" charset="0"/>
                <a:ea typeface="+mn-ea"/>
                <a:cs typeface="Arial" charset="0"/>
              </a:rPr>
              <a:t> and Equivalence</a:t>
            </a:r>
            <a:endParaRPr lang="en-US" dirty="0">
              <a:solidFill>
                <a:schemeClr val="bg1"/>
              </a:solidFill>
              <a:latin typeface="Rockwell Extra Bold" pitchFamily="18" charset="0"/>
              <a:ea typeface="+mn-ea"/>
              <a:cs typeface="Arial" charset="0"/>
            </a:endParaRP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extBox 19"/>
          <p:cNvSpPr txBox="1">
            <a:spLocks noChangeArrowheads="1"/>
          </p:cNvSpPr>
          <p:nvPr/>
        </p:nvSpPr>
        <p:spPr bwMode="auto">
          <a:xfrm>
            <a:off x="457200" y="304800"/>
            <a:ext cx="7010400" cy="523875"/>
          </a:xfrm>
          <a:prstGeom prst="rect">
            <a:avLst/>
          </a:prstGeom>
          <a:noFill/>
          <a:ln w="9525">
            <a:noFill/>
            <a:miter lim="800000"/>
            <a:headEnd/>
            <a:tailEnd/>
          </a:ln>
        </p:spPr>
        <p:txBody>
          <a:bodyPr>
            <a:spAutoFit/>
          </a:bodyPr>
          <a:lstStyle/>
          <a:p>
            <a:pPr fontAlgn="base">
              <a:spcBef>
                <a:spcPct val="0"/>
              </a:spcBef>
              <a:spcAft>
                <a:spcPct val="0"/>
              </a:spcAft>
            </a:pPr>
            <a:r>
              <a:rPr lang="en-US" sz="2800">
                <a:solidFill>
                  <a:prstClr val="black"/>
                </a:solidFill>
                <a:latin typeface="Rockwell Extra Bold" pitchFamily="18" charset="0"/>
                <a:cs typeface="Arial" charset="0"/>
              </a:rPr>
              <a:t>Orthogonality and Equivalence</a:t>
            </a:r>
          </a:p>
        </p:txBody>
      </p:sp>
      <p:sp>
        <p:nvSpPr>
          <p:cNvPr id="17" name="Oval 16"/>
          <p:cNvSpPr/>
          <p:nvPr/>
        </p:nvSpPr>
        <p:spPr>
          <a:xfrm>
            <a:off x="1752600" y="1752600"/>
            <a:ext cx="5181600" cy="3276600"/>
          </a:xfrm>
          <a:prstGeom prst="ellipse">
            <a:avLst/>
          </a:prstGeom>
          <a:noFill/>
          <a:ln w="57150">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en-US">
              <a:solidFill>
                <a:prstClr val="white"/>
              </a:solidFill>
            </a:endParaRPr>
          </a:p>
        </p:txBody>
      </p:sp>
      <p:sp>
        <p:nvSpPr>
          <p:cNvPr id="7172" name="TextBox 19"/>
          <p:cNvSpPr txBox="1">
            <a:spLocks noChangeArrowheads="1"/>
          </p:cNvSpPr>
          <p:nvPr/>
        </p:nvSpPr>
        <p:spPr bwMode="auto">
          <a:xfrm>
            <a:off x="2895600" y="2667000"/>
            <a:ext cx="492125" cy="646113"/>
          </a:xfrm>
          <a:prstGeom prst="rect">
            <a:avLst/>
          </a:prstGeom>
          <a:noFill/>
          <a:ln w="9525">
            <a:noFill/>
            <a:miter lim="800000"/>
            <a:headEnd/>
            <a:tailEnd/>
          </a:ln>
        </p:spPr>
        <p:txBody>
          <a:bodyPr wrap="none">
            <a:spAutoFit/>
          </a:bodyPr>
          <a:lstStyle/>
          <a:p>
            <a:pPr fontAlgn="base">
              <a:spcBef>
                <a:spcPct val="0"/>
              </a:spcBef>
              <a:spcAft>
                <a:spcPct val="0"/>
              </a:spcAft>
            </a:pPr>
            <a:r>
              <a:rPr lang="en-US" sz="3600">
                <a:solidFill>
                  <a:prstClr val="black"/>
                </a:solidFill>
                <a:latin typeface="Arial" charset="0"/>
                <a:cs typeface="Arial" charset="0"/>
              </a:rPr>
              <a:t>A</a:t>
            </a:r>
          </a:p>
        </p:txBody>
      </p:sp>
      <p:sp>
        <p:nvSpPr>
          <p:cNvPr id="7173" name="TextBox 20"/>
          <p:cNvSpPr txBox="1">
            <a:spLocks noChangeArrowheads="1"/>
          </p:cNvSpPr>
          <p:nvPr/>
        </p:nvSpPr>
        <p:spPr bwMode="auto">
          <a:xfrm>
            <a:off x="5105400" y="3200400"/>
            <a:ext cx="492125" cy="646113"/>
          </a:xfrm>
          <a:prstGeom prst="rect">
            <a:avLst/>
          </a:prstGeom>
          <a:noFill/>
          <a:ln w="9525">
            <a:noFill/>
            <a:miter lim="800000"/>
            <a:headEnd/>
            <a:tailEnd/>
          </a:ln>
        </p:spPr>
        <p:txBody>
          <a:bodyPr wrap="none">
            <a:spAutoFit/>
          </a:bodyPr>
          <a:lstStyle/>
          <a:p>
            <a:pPr fontAlgn="base">
              <a:spcBef>
                <a:spcPct val="0"/>
              </a:spcBef>
              <a:spcAft>
                <a:spcPct val="0"/>
              </a:spcAft>
            </a:pPr>
            <a:r>
              <a:rPr lang="en-US" sz="3600">
                <a:solidFill>
                  <a:prstClr val="black"/>
                </a:solidFill>
                <a:latin typeface="Arial" charset="0"/>
                <a:cs typeface="Arial" charset="0"/>
              </a:rPr>
              <a:t>A</a:t>
            </a:r>
          </a:p>
        </p:txBody>
      </p:sp>
      <p:sp>
        <p:nvSpPr>
          <p:cNvPr id="7" name="Pie 6"/>
          <p:cNvSpPr/>
          <p:nvPr/>
        </p:nvSpPr>
        <p:spPr>
          <a:xfrm>
            <a:off x="4724400" y="3429000"/>
            <a:ext cx="838200" cy="685800"/>
          </a:xfrm>
          <a:prstGeom prst="pi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en-US">
              <a:solidFill>
                <a:prstClr val="black"/>
              </a:solidFil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extBox 19"/>
          <p:cNvSpPr txBox="1">
            <a:spLocks noChangeArrowheads="1"/>
          </p:cNvSpPr>
          <p:nvPr/>
        </p:nvSpPr>
        <p:spPr bwMode="auto">
          <a:xfrm>
            <a:off x="457200" y="304800"/>
            <a:ext cx="8305800" cy="523220"/>
          </a:xfrm>
          <a:prstGeom prst="rect">
            <a:avLst/>
          </a:prstGeom>
          <a:noFill/>
          <a:ln w="9525">
            <a:noFill/>
            <a:miter lim="800000"/>
            <a:headEnd/>
            <a:tailEnd/>
          </a:ln>
        </p:spPr>
        <p:txBody>
          <a:bodyPr wrap="square">
            <a:spAutoFit/>
          </a:bodyPr>
          <a:lstStyle/>
          <a:p>
            <a:pPr fontAlgn="base">
              <a:spcBef>
                <a:spcPct val="0"/>
              </a:spcBef>
              <a:spcAft>
                <a:spcPct val="0"/>
              </a:spcAft>
            </a:pPr>
            <a:r>
              <a:rPr lang="en-US" sz="2800" dirty="0" smtClean="0">
                <a:solidFill>
                  <a:prstClr val="black"/>
                </a:solidFill>
                <a:latin typeface="Rockwell Extra Bold" pitchFamily="18" charset="0"/>
                <a:cs typeface="Arial" charset="0"/>
              </a:rPr>
              <a:t>Equivalent Pathways</a:t>
            </a:r>
            <a:endParaRPr lang="en-US" sz="2800" dirty="0">
              <a:solidFill>
                <a:prstClr val="black"/>
              </a:solidFill>
              <a:latin typeface="Rockwell Extra Bold" pitchFamily="18" charset="0"/>
              <a:cs typeface="Arial" charset="0"/>
            </a:endParaRPr>
          </a:p>
        </p:txBody>
      </p:sp>
      <p:pic>
        <p:nvPicPr>
          <p:cNvPr id="1026" name="Picture 2" descr="http://origin-ars.els-cdn.com/content/image/1-s2.0-S1096717611000541-gr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1524000"/>
            <a:ext cx="5562600" cy="42944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286008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extBox 19"/>
          <p:cNvSpPr txBox="1">
            <a:spLocks noChangeArrowheads="1"/>
          </p:cNvSpPr>
          <p:nvPr/>
        </p:nvSpPr>
        <p:spPr bwMode="auto">
          <a:xfrm>
            <a:off x="457200" y="304800"/>
            <a:ext cx="8305800" cy="523220"/>
          </a:xfrm>
          <a:prstGeom prst="rect">
            <a:avLst/>
          </a:prstGeom>
          <a:noFill/>
          <a:ln w="9525">
            <a:noFill/>
            <a:miter lim="800000"/>
            <a:headEnd/>
            <a:tailEnd/>
          </a:ln>
        </p:spPr>
        <p:txBody>
          <a:bodyPr wrap="square">
            <a:spAutoFit/>
          </a:bodyPr>
          <a:lstStyle/>
          <a:p>
            <a:pPr fontAlgn="base">
              <a:spcBef>
                <a:spcPct val="0"/>
              </a:spcBef>
              <a:spcAft>
                <a:spcPct val="0"/>
              </a:spcAft>
            </a:pPr>
            <a:r>
              <a:rPr lang="en-US" sz="2800" dirty="0" smtClean="0">
                <a:solidFill>
                  <a:prstClr val="black"/>
                </a:solidFill>
                <a:latin typeface="Rockwell Extra Bold" pitchFamily="18" charset="0"/>
                <a:cs typeface="Arial" charset="0"/>
              </a:rPr>
              <a:t>Orthogonal Pathways</a:t>
            </a:r>
            <a:endParaRPr lang="en-US" sz="2800" dirty="0">
              <a:solidFill>
                <a:prstClr val="black"/>
              </a:solidFill>
              <a:latin typeface="Rockwell Extra Bold" pitchFamily="18" charset="0"/>
              <a:cs typeface="Arial" charset="0"/>
            </a:endParaRPr>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57312" y="1066800"/>
            <a:ext cx="6429375" cy="5210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Rectangle 1"/>
          <p:cNvSpPr/>
          <p:nvPr/>
        </p:nvSpPr>
        <p:spPr>
          <a:xfrm>
            <a:off x="1219200" y="1066800"/>
            <a:ext cx="3810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2209800" y="6550223"/>
            <a:ext cx="6649454" cy="307777"/>
          </a:xfrm>
          <a:prstGeom prst="rect">
            <a:avLst/>
          </a:prstGeom>
        </p:spPr>
        <p:txBody>
          <a:bodyPr wrap="square">
            <a:spAutoFit/>
          </a:bodyPr>
          <a:lstStyle/>
          <a:p>
            <a:pPr algn="r"/>
            <a:r>
              <a:rPr lang="en-US" sz="1400" dirty="0"/>
              <a:t>http://www.nature.com/nbt/journal/v31/n4/fig_tab/nbt.2509_F1.html</a:t>
            </a:r>
          </a:p>
        </p:txBody>
      </p:sp>
    </p:spTree>
    <p:extLst>
      <p:ext uri="{BB962C8B-B14F-4D97-AF65-F5344CB8AC3E}">
        <p14:creationId xmlns:p14="http://schemas.microsoft.com/office/powerpoint/2010/main" val="157526651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4">
            <a:lumMod val="40000"/>
            <a:lumOff val="60000"/>
          </a:schemeClr>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762000"/>
            <a:ext cx="8229600" cy="5364163"/>
          </a:xfrm>
        </p:spPr>
        <p:txBody>
          <a:bodyPr/>
          <a:lstStyle/>
          <a:p>
            <a:pPr marL="0" indent="0">
              <a:buNone/>
            </a:pPr>
            <a:r>
              <a:rPr lang="en-US" dirty="0" smtClean="0"/>
              <a:t>What are some other ways to </a:t>
            </a:r>
            <a:r>
              <a:rPr lang="en-US" dirty="0" err="1" smtClean="0"/>
              <a:t>orthogonalize</a:t>
            </a:r>
            <a:r>
              <a:rPr lang="en-US" dirty="0" smtClean="0"/>
              <a:t> a biosynthetic pathway?</a:t>
            </a:r>
            <a:endParaRPr lang="en-US" dirty="0"/>
          </a:p>
        </p:txBody>
      </p:sp>
    </p:spTree>
    <p:extLst>
      <p:ext uri="{BB962C8B-B14F-4D97-AF65-F5344CB8AC3E}">
        <p14:creationId xmlns:p14="http://schemas.microsoft.com/office/powerpoint/2010/main" val="40101862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122" name="TextBox 3"/>
          <p:cNvSpPr txBox="1">
            <a:spLocks noChangeArrowheads="1"/>
          </p:cNvSpPr>
          <p:nvPr/>
        </p:nvSpPr>
        <p:spPr bwMode="auto">
          <a:xfrm>
            <a:off x="1676400" y="2211050"/>
            <a:ext cx="6324600" cy="1446550"/>
          </a:xfrm>
          <a:prstGeom prst="rect">
            <a:avLst/>
          </a:prstGeom>
          <a:noFill/>
          <a:ln w="9525">
            <a:noFill/>
            <a:miter lim="800000"/>
            <a:headEnd/>
            <a:tailEnd/>
          </a:ln>
        </p:spPr>
        <p:txBody>
          <a:bodyPr>
            <a:spAutoFit/>
          </a:bodyPr>
          <a:lstStyle/>
          <a:p>
            <a:pPr fontAlgn="base">
              <a:spcBef>
                <a:spcPct val="0"/>
              </a:spcBef>
              <a:spcAft>
                <a:spcPct val="0"/>
              </a:spcAft>
            </a:pPr>
            <a:r>
              <a:rPr lang="en-US" sz="4400" dirty="0">
                <a:solidFill>
                  <a:prstClr val="white"/>
                </a:solidFill>
                <a:latin typeface="Rockwell Extra Bold" pitchFamily="18" charset="0"/>
                <a:cs typeface="Arial" charset="0"/>
              </a:rPr>
              <a:t>Transferring a PKS to </a:t>
            </a:r>
            <a:r>
              <a:rPr lang="en-US" sz="4400" i="1" dirty="0">
                <a:solidFill>
                  <a:prstClr val="white"/>
                </a:solidFill>
                <a:latin typeface="Rockwell Extra Bold" pitchFamily="18" charset="0"/>
                <a:cs typeface="Arial" charset="0"/>
              </a:rPr>
              <a:t>E. coli</a:t>
            </a: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3" cstate="print"/>
          <a:srcRect/>
          <a:stretch>
            <a:fillRect/>
          </a:stretch>
        </p:blipFill>
        <p:spPr bwMode="auto">
          <a:xfrm>
            <a:off x="1676400" y="1066800"/>
            <a:ext cx="6662738" cy="5537200"/>
          </a:xfrm>
          <a:prstGeom prst="rect">
            <a:avLst/>
          </a:prstGeom>
          <a:noFill/>
          <a:ln w="9525">
            <a:noFill/>
            <a:miter lim="800000"/>
            <a:headEnd/>
            <a:tailEnd/>
          </a:ln>
        </p:spPr>
      </p:pic>
      <p:sp>
        <p:nvSpPr>
          <p:cNvPr id="4099" name="Rectangle 3"/>
          <p:cNvSpPr>
            <a:spLocks noChangeArrowheads="1"/>
          </p:cNvSpPr>
          <p:nvPr/>
        </p:nvSpPr>
        <p:spPr bwMode="auto">
          <a:xfrm>
            <a:off x="6705600" y="228600"/>
            <a:ext cx="1898650" cy="369888"/>
          </a:xfrm>
          <a:prstGeom prst="rect">
            <a:avLst/>
          </a:prstGeom>
          <a:noFill/>
          <a:ln w="9525">
            <a:noFill/>
            <a:miter lim="800000"/>
            <a:headEnd/>
            <a:tailEnd/>
          </a:ln>
        </p:spPr>
        <p:txBody>
          <a:bodyPr wrap="none">
            <a:spAutoFit/>
          </a:bodyPr>
          <a:lstStyle/>
          <a:p>
            <a:pPr fontAlgn="base">
              <a:spcBef>
                <a:spcPct val="0"/>
              </a:spcBef>
              <a:spcAft>
                <a:spcPct val="0"/>
              </a:spcAft>
            </a:pPr>
            <a:r>
              <a:rPr lang="en-US">
                <a:solidFill>
                  <a:prstClr val="black"/>
                </a:solidFill>
                <a:latin typeface="Arial" charset="0"/>
                <a:cs typeface="Arial" charset="0"/>
              </a:rPr>
              <a:t>PMID 11230695</a:t>
            </a:r>
          </a:p>
        </p:txBody>
      </p:sp>
      <p:pic>
        <p:nvPicPr>
          <p:cNvPr id="4100" name="Picture 5"/>
          <p:cNvPicPr>
            <a:picLocks noChangeAspect="1" noChangeArrowheads="1"/>
          </p:cNvPicPr>
          <p:nvPr/>
        </p:nvPicPr>
        <p:blipFill>
          <a:blip r:embed="rId4" cstate="print"/>
          <a:srcRect/>
          <a:stretch>
            <a:fillRect/>
          </a:stretch>
        </p:blipFill>
        <p:spPr bwMode="auto">
          <a:xfrm>
            <a:off x="228600" y="152400"/>
            <a:ext cx="1660525" cy="2025650"/>
          </a:xfrm>
          <a:prstGeom prst="rect">
            <a:avLst/>
          </a:prstGeom>
          <a:noFill/>
          <a:ln w="9525">
            <a:noFill/>
            <a:miter lim="800000"/>
            <a:headEnd/>
            <a:tailEnd/>
          </a:ln>
        </p:spPr>
      </p:pic>
      <p:sp>
        <p:nvSpPr>
          <p:cNvPr id="4101" name="Rectangle 5"/>
          <p:cNvSpPr>
            <a:spLocks noChangeArrowheads="1"/>
          </p:cNvSpPr>
          <p:nvPr/>
        </p:nvSpPr>
        <p:spPr bwMode="auto">
          <a:xfrm>
            <a:off x="0" y="2133600"/>
            <a:ext cx="2025650" cy="307975"/>
          </a:xfrm>
          <a:prstGeom prst="rect">
            <a:avLst/>
          </a:prstGeom>
          <a:noFill/>
          <a:ln w="9525">
            <a:noFill/>
            <a:miter lim="800000"/>
            <a:headEnd/>
            <a:tailEnd/>
          </a:ln>
        </p:spPr>
        <p:txBody>
          <a:bodyPr wrap="none">
            <a:spAutoFit/>
          </a:bodyPr>
          <a:lstStyle/>
          <a:p>
            <a:pPr fontAlgn="base">
              <a:spcBef>
                <a:spcPct val="0"/>
              </a:spcBef>
              <a:spcAft>
                <a:spcPct val="0"/>
              </a:spcAft>
            </a:pPr>
            <a:r>
              <a:rPr lang="en-US" sz="1400">
                <a:solidFill>
                  <a:prstClr val="black"/>
                </a:solidFill>
                <a:latin typeface="Arial" charset="0"/>
                <a:cs typeface="Arial" charset="0"/>
              </a:rPr>
              <a:t>6-deoxyerythronolide B</a:t>
            </a: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extBox 19"/>
          <p:cNvSpPr txBox="1">
            <a:spLocks noChangeArrowheads="1"/>
          </p:cNvSpPr>
          <p:nvPr/>
        </p:nvSpPr>
        <p:spPr bwMode="auto">
          <a:xfrm>
            <a:off x="457200" y="304800"/>
            <a:ext cx="7010400" cy="523875"/>
          </a:xfrm>
          <a:prstGeom prst="rect">
            <a:avLst/>
          </a:prstGeom>
          <a:noFill/>
          <a:ln w="9525">
            <a:noFill/>
            <a:miter lim="800000"/>
            <a:headEnd/>
            <a:tailEnd/>
          </a:ln>
        </p:spPr>
        <p:txBody>
          <a:bodyPr>
            <a:spAutoFit/>
          </a:bodyPr>
          <a:lstStyle/>
          <a:p>
            <a:pPr fontAlgn="base">
              <a:spcBef>
                <a:spcPct val="0"/>
              </a:spcBef>
              <a:spcAft>
                <a:spcPct val="0"/>
              </a:spcAft>
            </a:pPr>
            <a:r>
              <a:rPr lang="en-US" sz="2800">
                <a:solidFill>
                  <a:prstClr val="black"/>
                </a:solidFill>
                <a:latin typeface="Rockwell Extra Bold" pitchFamily="18" charset="0"/>
                <a:cs typeface="Arial" charset="0"/>
              </a:rPr>
              <a:t>The problems</a:t>
            </a:r>
            <a:endParaRPr lang="en-US" sz="2800" i="1">
              <a:solidFill>
                <a:prstClr val="black"/>
              </a:solidFill>
              <a:latin typeface="Rockwell Extra Bold" pitchFamily="18" charset="0"/>
              <a:cs typeface="Arial" charset="0"/>
            </a:endParaRPr>
          </a:p>
        </p:txBody>
      </p:sp>
      <p:sp>
        <p:nvSpPr>
          <p:cNvPr id="4" name="Rectangle 3"/>
          <p:cNvSpPr>
            <a:spLocks noChangeArrowheads="1"/>
          </p:cNvSpPr>
          <p:nvPr/>
        </p:nvSpPr>
        <p:spPr bwMode="auto">
          <a:xfrm>
            <a:off x="685800" y="1295400"/>
            <a:ext cx="8153400" cy="4832092"/>
          </a:xfrm>
          <a:prstGeom prst="rect">
            <a:avLst/>
          </a:prstGeom>
          <a:noFill/>
          <a:ln w="9525">
            <a:noFill/>
            <a:miter lim="800000"/>
            <a:headEnd/>
            <a:tailEnd/>
          </a:ln>
        </p:spPr>
        <p:txBody>
          <a:bodyPr>
            <a:spAutoFit/>
          </a:bodyPr>
          <a:lstStyle/>
          <a:p>
            <a:pPr marL="457200" indent="-457200">
              <a:buFont typeface="+mj-lt"/>
              <a:buAutoNum type="arabicParenR"/>
              <a:defRPr/>
            </a:pPr>
            <a:r>
              <a:rPr lang="en-US" sz="2800" dirty="0">
                <a:solidFill>
                  <a:prstClr val="black">
                    <a:lumMod val="85000"/>
                    <a:lumOff val="15000"/>
                  </a:prstClr>
                </a:solidFill>
                <a:cs typeface="Arial" charset="0"/>
              </a:rPr>
              <a:t>The polypeptides are unusually large for </a:t>
            </a:r>
            <a:r>
              <a:rPr lang="en-US" sz="2800" i="1" dirty="0">
                <a:solidFill>
                  <a:prstClr val="black">
                    <a:lumMod val="85000"/>
                    <a:lumOff val="15000"/>
                  </a:prstClr>
                </a:solidFill>
                <a:cs typeface="Arial" charset="0"/>
              </a:rPr>
              <a:t>E. coli </a:t>
            </a:r>
            <a:endParaRPr lang="en-US" sz="2800" dirty="0">
              <a:solidFill>
                <a:prstClr val="black">
                  <a:lumMod val="85000"/>
                  <a:lumOff val="15000"/>
                </a:prstClr>
              </a:solidFill>
              <a:cs typeface="Arial" charset="0"/>
            </a:endParaRPr>
          </a:p>
          <a:p>
            <a:pPr marL="457200" indent="-457200">
              <a:buFont typeface="+mj-lt"/>
              <a:buAutoNum type="arabicParenR"/>
              <a:defRPr/>
            </a:pPr>
            <a:endParaRPr lang="en-US" sz="2800" dirty="0" smtClean="0">
              <a:solidFill>
                <a:prstClr val="black">
                  <a:lumMod val="85000"/>
                  <a:lumOff val="15000"/>
                </a:prstClr>
              </a:solidFill>
              <a:cs typeface="Arial" charset="0"/>
            </a:endParaRPr>
          </a:p>
          <a:p>
            <a:pPr marL="457200" indent="-457200">
              <a:buFont typeface="+mj-lt"/>
              <a:buAutoNum type="arabicParenR"/>
              <a:defRPr/>
            </a:pPr>
            <a:r>
              <a:rPr lang="en-US" sz="2800" dirty="0" err="1" smtClean="0">
                <a:solidFill>
                  <a:prstClr val="black">
                    <a:lumMod val="85000"/>
                    <a:lumOff val="15000"/>
                  </a:prstClr>
                </a:solidFill>
                <a:cs typeface="Arial" charset="0"/>
              </a:rPr>
              <a:t>Megasynthases</a:t>
            </a:r>
            <a:r>
              <a:rPr lang="en-US" sz="2800" dirty="0" smtClean="0">
                <a:solidFill>
                  <a:prstClr val="black">
                    <a:lumMod val="85000"/>
                    <a:lumOff val="15000"/>
                  </a:prstClr>
                </a:solidFill>
                <a:cs typeface="Arial" charset="0"/>
              </a:rPr>
              <a:t> are </a:t>
            </a:r>
            <a:r>
              <a:rPr lang="en-US" sz="2800" dirty="0" err="1" smtClean="0">
                <a:solidFill>
                  <a:prstClr val="black">
                    <a:lumMod val="85000"/>
                    <a:lumOff val="15000"/>
                  </a:prstClr>
                </a:solidFill>
                <a:cs typeface="Arial" charset="0"/>
              </a:rPr>
              <a:t>posttranslationally</a:t>
            </a:r>
            <a:r>
              <a:rPr lang="en-US" sz="2800" dirty="0" smtClean="0">
                <a:solidFill>
                  <a:prstClr val="black">
                    <a:lumMod val="85000"/>
                    <a:lumOff val="15000"/>
                  </a:prstClr>
                </a:solidFill>
                <a:cs typeface="Arial" charset="0"/>
              </a:rPr>
              <a:t> </a:t>
            </a:r>
            <a:r>
              <a:rPr lang="en-US" sz="2800" dirty="0" err="1">
                <a:solidFill>
                  <a:prstClr val="black">
                    <a:lumMod val="85000"/>
                    <a:lumOff val="15000"/>
                  </a:prstClr>
                </a:solidFill>
                <a:cs typeface="Arial" charset="0"/>
              </a:rPr>
              <a:t>pantetheinylated</a:t>
            </a:r>
            <a:r>
              <a:rPr lang="en-US" sz="2800" dirty="0">
                <a:solidFill>
                  <a:prstClr val="black">
                    <a:lumMod val="85000"/>
                    <a:lumOff val="15000"/>
                  </a:prstClr>
                </a:solidFill>
                <a:cs typeface="Arial" charset="0"/>
              </a:rPr>
              <a:t> (the ACP’s </a:t>
            </a:r>
            <a:r>
              <a:rPr lang="en-US" sz="2800" dirty="0" err="1">
                <a:solidFill>
                  <a:prstClr val="black">
                    <a:lumMod val="85000"/>
                    <a:lumOff val="15000"/>
                  </a:prstClr>
                </a:solidFill>
                <a:cs typeface="Arial" charset="0"/>
              </a:rPr>
              <a:t>thiol</a:t>
            </a:r>
            <a:r>
              <a:rPr lang="en-US" sz="2800" dirty="0" smtClean="0">
                <a:solidFill>
                  <a:prstClr val="black">
                    <a:lumMod val="85000"/>
                    <a:lumOff val="15000"/>
                  </a:prstClr>
                </a:solidFill>
                <a:cs typeface="Arial" charset="0"/>
              </a:rPr>
              <a:t>)</a:t>
            </a:r>
          </a:p>
          <a:p>
            <a:pPr marL="457200" indent="-457200">
              <a:buFont typeface="+mj-lt"/>
              <a:buAutoNum type="arabicParenR"/>
              <a:defRPr/>
            </a:pPr>
            <a:endParaRPr lang="en-US" sz="2800" dirty="0">
              <a:solidFill>
                <a:prstClr val="black">
                  <a:lumMod val="85000"/>
                  <a:lumOff val="15000"/>
                </a:prstClr>
              </a:solidFill>
              <a:cs typeface="Arial" charset="0"/>
            </a:endParaRPr>
          </a:p>
          <a:p>
            <a:pPr marL="457200" indent="-457200">
              <a:buFont typeface="+mj-lt"/>
              <a:buAutoNum type="arabicParenR"/>
              <a:defRPr/>
            </a:pPr>
            <a:r>
              <a:rPr lang="en-US" sz="2800" dirty="0">
                <a:solidFill>
                  <a:prstClr val="black">
                    <a:lumMod val="85000"/>
                    <a:lumOff val="15000"/>
                  </a:prstClr>
                </a:solidFill>
                <a:cs typeface="Arial" charset="0"/>
              </a:rPr>
              <a:t>The initiating carboxylic acid, </a:t>
            </a:r>
            <a:r>
              <a:rPr lang="en-US" sz="2800" dirty="0" err="1">
                <a:solidFill>
                  <a:prstClr val="black">
                    <a:lumMod val="85000"/>
                    <a:lumOff val="15000"/>
                  </a:prstClr>
                </a:solidFill>
                <a:cs typeface="Arial" charset="0"/>
              </a:rPr>
              <a:t>propionyl</a:t>
            </a:r>
            <a:r>
              <a:rPr lang="en-US" sz="2800" dirty="0">
                <a:solidFill>
                  <a:prstClr val="black">
                    <a:lumMod val="85000"/>
                    <a:lumOff val="15000"/>
                  </a:prstClr>
                </a:solidFill>
                <a:cs typeface="Arial" charset="0"/>
              </a:rPr>
              <a:t>-CoA, isn’t a plentiful metabolite in </a:t>
            </a:r>
            <a:r>
              <a:rPr lang="en-US" sz="2800" i="1" dirty="0">
                <a:solidFill>
                  <a:prstClr val="black">
                    <a:lumMod val="85000"/>
                    <a:lumOff val="15000"/>
                  </a:prstClr>
                </a:solidFill>
                <a:cs typeface="Arial" charset="0"/>
              </a:rPr>
              <a:t>E. </a:t>
            </a:r>
            <a:r>
              <a:rPr lang="en-US" sz="2800" i="1" dirty="0" smtClean="0">
                <a:solidFill>
                  <a:prstClr val="black">
                    <a:lumMod val="85000"/>
                    <a:lumOff val="15000"/>
                  </a:prstClr>
                </a:solidFill>
                <a:cs typeface="Arial" charset="0"/>
              </a:rPr>
              <a:t>coli</a:t>
            </a:r>
            <a:r>
              <a:rPr lang="en-US" sz="2800" dirty="0" smtClean="0">
                <a:solidFill>
                  <a:prstClr val="black">
                    <a:lumMod val="85000"/>
                    <a:lumOff val="15000"/>
                  </a:prstClr>
                </a:solidFill>
                <a:cs typeface="Arial" charset="0"/>
              </a:rPr>
              <a:t>; </a:t>
            </a:r>
            <a:r>
              <a:rPr lang="en-US" sz="2800" i="1" dirty="0">
                <a:solidFill>
                  <a:prstClr val="black">
                    <a:lumMod val="85000"/>
                    <a:lumOff val="15000"/>
                  </a:prstClr>
                </a:solidFill>
                <a:cs typeface="Arial" charset="0"/>
              </a:rPr>
              <a:t>E. coli</a:t>
            </a:r>
            <a:r>
              <a:rPr lang="en-US" sz="2800" dirty="0">
                <a:solidFill>
                  <a:prstClr val="black">
                    <a:lumMod val="85000"/>
                    <a:lumOff val="15000"/>
                  </a:prstClr>
                </a:solidFill>
                <a:cs typeface="Arial" charset="0"/>
              </a:rPr>
              <a:t> makes no </a:t>
            </a:r>
            <a:r>
              <a:rPr lang="en-US" sz="2800" dirty="0" err="1">
                <a:solidFill>
                  <a:prstClr val="black">
                    <a:lumMod val="85000"/>
                    <a:lumOff val="15000"/>
                  </a:prstClr>
                </a:solidFill>
                <a:cs typeface="Arial" charset="0"/>
              </a:rPr>
              <a:t>methylmalonyl</a:t>
            </a:r>
            <a:r>
              <a:rPr lang="en-US" sz="2800" dirty="0">
                <a:solidFill>
                  <a:prstClr val="black">
                    <a:lumMod val="85000"/>
                    <a:lumOff val="15000"/>
                  </a:prstClr>
                </a:solidFill>
                <a:cs typeface="Arial" charset="0"/>
              </a:rPr>
              <a:t>-CoA extender </a:t>
            </a:r>
            <a:r>
              <a:rPr lang="en-US" sz="2800" dirty="0" smtClean="0">
                <a:solidFill>
                  <a:prstClr val="black">
                    <a:lumMod val="85000"/>
                    <a:lumOff val="15000"/>
                  </a:prstClr>
                </a:solidFill>
                <a:cs typeface="Arial" charset="0"/>
              </a:rPr>
              <a:t>unit</a:t>
            </a:r>
          </a:p>
          <a:p>
            <a:pPr marL="457200" indent="-457200">
              <a:buFont typeface="+mj-lt"/>
              <a:buAutoNum type="arabicParenR"/>
              <a:defRPr/>
            </a:pPr>
            <a:endParaRPr lang="en-US" sz="2800" dirty="0">
              <a:solidFill>
                <a:prstClr val="black">
                  <a:lumMod val="85000"/>
                  <a:lumOff val="15000"/>
                </a:prstClr>
              </a:solidFill>
              <a:cs typeface="Arial" charset="0"/>
            </a:endParaRPr>
          </a:p>
          <a:p>
            <a:pPr marL="457200" indent="-457200">
              <a:buFont typeface="+mj-lt"/>
              <a:buAutoNum type="arabicParenR"/>
              <a:defRPr/>
            </a:pPr>
            <a:r>
              <a:rPr lang="en-US" sz="2800" dirty="0">
                <a:solidFill>
                  <a:prstClr val="black">
                    <a:lumMod val="85000"/>
                    <a:lumOff val="15000"/>
                  </a:prstClr>
                </a:solidFill>
                <a:cs typeface="Arial" charset="0"/>
              </a:rPr>
              <a:t>Likely need to deal with flux from the precursor metabolites through to polymerization</a:t>
            </a: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a:spLocks noChangeArrowheads="1"/>
          </p:cNvSpPr>
          <p:nvPr/>
        </p:nvSpPr>
        <p:spPr bwMode="auto">
          <a:xfrm>
            <a:off x="533400" y="1371600"/>
            <a:ext cx="7677150" cy="4708981"/>
          </a:xfrm>
          <a:prstGeom prst="rect">
            <a:avLst/>
          </a:prstGeom>
          <a:noFill/>
          <a:ln w="9525">
            <a:noFill/>
            <a:miter lim="800000"/>
            <a:headEnd/>
            <a:tailEnd/>
          </a:ln>
        </p:spPr>
        <p:txBody>
          <a:bodyPr>
            <a:spAutoFit/>
          </a:bodyPr>
          <a:lstStyle/>
          <a:p>
            <a:pPr marL="457200" indent="-457200" fontAlgn="base">
              <a:spcBef>
                <a:spcPct val="0"/>
              </a:spcBef>
              <a:spcAft>
                <a:spcPct val="0"/>
              </a:spcAft>
              <a:buFont typeface="Wingdings" pitchFamily="2" charset="2"/>
              <a:buChar char="§"/>
            </a:pPr>
            <a:r>
              <a:rPr lang="en-US" sz="2000" dirty="0" err="1">
                <a:solidFill>
                  <a:srgbClr val="262626"/>
                </a:solidFill>
                <a:cs typeface="Arial" charset="0"/>
              </a:rPr>
              <a:t>Pantetheine</a:t>
            </a:r>
            <a:r>
              <a:rPr lang="en-US" sz="2000" dirty="0">
                <a:solidFill>
                  <a:srgbClr val="262626"/>
                </a:solidFill>
                <a:cs typeface="Arial" charset="0"/>
              </a:rPr>
              <a:t> is already made by </a:t>
            </a:r>
            <a:r>
              <a:rPr lang="en-US" sz="2000" i="1" dirty="0">
                <a:solidFill>
                  <a:srgbClr val="262626"/>
                </a:solidFill>
                <a:cs typeface="Arial" charset="0"/>
              </a:rPr>
              <a:t>E. coli </a:t>
            </a:r>
            <a:r>
              <a:rPr lang="en-US" sz="2000" dirty="0">
                <a:solidFill>
                  <a:srgbClr val="262626"/>
                </a:solidFill>
                <a:cs typeface="Arial" charset="0"/>
              </a:rPr>
              <a:t>as coenzyme A</a:t>
            </a:r>
            <a:r>
              <a:rPr lang="en-US" sz="2000" i="1" dirty="0">
                <a:solidFill>
                  <a:srgbClr val="262626"/>
                </a:solidFill>
                <a:cs typeface="Arial" charset="0"/>
              </a:rPr>
              <a:t>, </a:t>
            </a:r>
            <a:r>
              <a:rPr lang="en-US" sz="2000" dirty="0">
                <a:solidFill>
                  <a:srgbClr val="262626"/>
                </a:solidFill>
                <a:cs typeface="Arial" charset="0"/>
              </a:rPr>
              <a:t>but the DEBS for </a:t>
            </a:r>
            <a:r>
              <a:rPr lang="en-US" sz="2000" dirty="0" err="1">
                <a:solidFill>
                  <a:srgbClr val="262626"/>
                </a:solidFill>
                <a:cs typeface="Arial" charset="0"/>
              </a:rPr>
              <a:t>deoxyerythronolide</a:t>
            </a:r>
            <a:r>
              <a:rPr lang="en-US" sz="2000" dirty="0">
                <a:solidFill>
                  <a:srgbClr val="262626"/>
                </a:solidFill>
                <a:cs typeface="Arial" charset="0"/>
              </a:rPr>
              <a:t> are not </a:t>
            </a:r>
            <a:r>
              <a:rPr lang="en-US" sz="2000" dirty="0" err="1">
                <a:solidFill>
                  <a:srgbClr val="262626"/>
                </a:solidFill>
                <a:cs typeface="Arial" charset="0"/>
              </a:rPr>
              <a:t>pantetheinylated</a:t>
            </a:r>
            <a:r>
              <a:rPr lang="en-US" sz="2000" dirty="0">
                <a:solidFill>
                  <a:srgbClr val="262626"/>
                </a:solidFill>
                <a:cs typeface="Arial" charset="0"/>
              </a:rPr>
              <a:t> when expressed </a:t>
            </a:r>
            <a:r>
              <a:rPr lang="en-US" sz="2000" dirty="0" err="1">
                <a:solidFill>
                  <a:srgbClr val="262626"/>
                </a:solidFill>
                <a:cs typeface="Arial" charset="0"/>
              </a:rPr>
              <a:t>recombinantly</a:t>
            </a:r>
            <a:endParaRPr lang="en-US" sz="2000" dirty="0">
              <a:solidFill>
                <a:srgbClr val="262626"/>
              </a:solidFill>
              <a:cs typeface="Arial" charset="0"/>
            </a:endParaRPr>
          </a:p>
          <a:p>
            <a:pPr marL="457200" indent="-457200" fontAlgn="base">
              <a:spcBef>
                <a:spcPct val="0"/>
              </a:spcBef>
              <a:spcAft>
                <a:spcPct val="0"/>
              </a:spcAft>
              <a:buFont typeface="Wingdings" pitchFamily="2" charset="2"/>
              <a:buChar char="§"/>
            </a:pPr>
            <a:endParaRPr lang="en-US" sz="2000" i="1" dirty="0">
              <a:solidFill>
                <a:srgbClr val="262626"/>
              </a:solidFill>
              <a:cs typeface="Arial" charset="0"/>
            </a:endParaRPr>
          </a:p>
          <a:p>
            <a:pPr marL="457200" indent="-457200" fontAlgn="base">
              <a:spcBef>
                <a:spcPct val="0"/>
              </a:spcBef>
              <a:spcAft>
                <a:spcPct val="0"/>
              </a:spcAft>
              <a:buFont typeface="Wingdings" pitchFamily="2" charset="2"/>
              <a:buChar char="§"/>
            </a:pPr>
            <a:endParaRPr lang="en-US" sz="2000" i="1" dirty="0">
              <a:solidFill>
                <a:srgbClr val="262626"/>
              </a:solidFill>
              <a:cs typeface="Arial" charset="0"/>
            </a:endParaRPr>
          </a:p>
          <a:p>
            <a:pPr marL="457200" indent="-457200" fontAlgn="base">
              <a:spcBef>
                <a:spcPct val="0"/>
              </a:spcBef>
              <a:spcAft>
                <a:spcPct val="0"/>
              </a:spcAft>
              <a:buFont typeface="Wingdings" pitchFamily="2" charset="2"/>
              <a:buChar char="§"/>
            </a:pPr>
            <a:endParaRPr lang="en-US" sz="2000" i="1" dirty="0">
              <a:solidFill>
                <a:srgbClr val="262626"/>
              </a:solidFill>
              <a:cs typeface="Arial" charset="0"/>
            </a:endParaRPr>
          </a:p>
          <a:p>
            <a:pPr marL="457200" indent="-457200" fontAlgn="base">
              <a:spcBef>
                <a:spcPct val="0"/>
              </a:spcBef>
              <a:spcAft>
                <a:spcPct val="0"/>
              </a:spcAft>
            </a:pPr>
            <a:endParaRPr lang="en-US" sz="2000" i="1" dirty="0">
              <a:solidFill>
                <a:srgbClr val="262626"/>
              </a:solidFill>
              <a:cs typeface="Arial" charset="0"/>
            </a:endParaRPr>
          </a:p>
          <a:p>
            <a:pPr marL="457200" indent="-457200" fontAlgn="base">
              <a:spcBef>
                <a:spcPct val="0"/>
              </a:spcBef>
              <a:spcAft>
                <a:spcPct val="0"/>
              </a:spcAft>
              <a:buFont typeface="Wingdings" pitchFamily="2" charset="2"/>
              <a:buChar char="§"/>
            </a:pPr>
            <a:r>
              <a:rPr lang="en-US" sz="2000" dirty="0">
                <a:solidFill>
                  <a:srgbClr val="262626"/>
                </a:solidFill>
                <a:cs typeface="Arial" charset="0"/>
              </a:rPr>
              <a:t>They add </a:t>
            </a:r>
            <a:r>
              <a:rPr lang="en-US" sz="2000" i="1" dirty="0" err="1">
                <a:solidFill>
                  <a:srgbClr val="262626"/>
                </a:solidFill>
                <a:cs typeface="Arial" charset="0"/>
              </a:rPr>
              <a:t>sfp</a:t>
            </a:r>
            <a:r>
              <a:rPr lang="en-US" sz="2000" dirty="0">
                <a:solidFill>
                  <a:srgbClr val="262626"/>
                </a:solidFill>
                <a:cs typeface="Arial" charset="0"/>
              </a:rPr>
              <a:t> from </a:t>
            </a:r>
            <a:r>
              <a:rPr lang="en-US" sz="2000" i="1" dirty="0">
                <a:solidFill>
                  <a:srgbClr val="262626"/>
                </a:solidFill>
                <a:cs typeface="Arial" charset="0"/>
              </a:rPr>
              <a:t>B. </a:t>
            </a:r>
            <a:r>
              <a:rPr lang="en-US" sz="2000" i="1" dirty="0" err="1">
                <a:solidFill>
                  <a:srgbClr val="262626"/>
                </a:solidFill>
                <a:cs typeface="Arial" charset="0"/>
              </a:rPr>
              <a:t>subtilis</a:t>
            </a:r>
            <a:r>
              <a:rPr lang="en-US" sz="2000" dirty="0">
                <a:solidFill>
                  <a:srgbClr val="262626"/>
                </a:solidFill>
                <a:cs typeface="Arial" charset="0"/>
              </a:rPr>
              <a:t>, a </a:t>
            </a:r>
            <a:r>
              <a:rPr lang="en-US" sz="2000" dirty="0" err="1">
                <a:solidFill>
                  <a:srgbClr val="262626"/>
                </a:solidFill>
                <a:cs typeface="Arial" charset="0"/>
              </a:rPr>
              <a:t>pantetheinyl</a:t>
            </a:r>
            <a:r>
              <a:rPr lang="en-US" sz="2000" dirty="0">
                <a:solidFill>
                  <a:srgbClr val="262626"/>
                </a:solidFill>
                <a:cs typeface="Arial" charset="0"/>
              </a:rPr>
              <a:t> </a:t>
            </a:r>
            <a:r>
              <a:rPr lang="en-US" sz="2000" dirty="0" err="1">
                <a:solidFill>
                  <a:srgbClr val="262626"/>
                </a:solidFill>
                <a:cs typeface="Arial" charset="0"/>
              </a:rPr>
              <a:t>transferase</a:t>
            </a:r>
            <a:r>
              <a:rPr lang="en-US" sz="2000" dirty="0">
                <a:solidFill>
                  <a:srgbClr val="262626"/>
                </a:solidFill>
                <a:cs typeface="Arial" charset="0"/>
              </a:rPr>
              <a:t> associated with a </a:t>
            </a:r>
            <a:r>
              <a:rPr lang="en-US" sz="2000" dirty="0" err="1">
                <a:solidFill>
                  <a:srgbClr val="262626"/>
                </a:solidFill>
                <a:cs typeface="Arial" charset="0"/>
              </a:rPr>
              <a:t>surfactin</a:t>
            </a:r>
            <a:r>
              <a:rPr lang="en-US" sz="2000" dirty="0">
                <a:solidFill>
                  <a:srgbClr val="262626"/>
                </a:solidFill>
                <a:cs typeface="Arial" charset="0"/>
              </a:rPr>
              <a:t> (above right) biosynthetic pathway</a:t>
            </a:r>
          </a:p>
          <a:p>
            <a:pPr marL="457200" indent="-457200" fontAlgn="base">
              <a:spcBef>
                <a:spcPct val="0"/>
              </a:spcBef>
              <a:spcAft>
                <a:spcPct val="0"/>
              </a:spcAft>
              <a:buFont typeface="Wingdings" pitchFamily="2" charset="2"/>
              <a:buChar char="§"/>
            </a:pPr>
            <a:r>
              <a:rPr lang="en-US" sz="2000" dirty="0" smtClean="0">
                <a:solidFill>
                  <a:srgbClr val="262626"/>
                </a:solidFill>
                <a:cs typeface="Arial" charset="0"/>
              </a:rPr>
              <a:t>These </a:t>
            </a:r>
            <a:r>
              <a:rPr lang="en-US" sz="2000" dirty="0" err="1" smtClean="0">
                <a:solidFill>
                  <a:srgbClr val="262626"/>
                </a:solidFill>
                <a:cs typeface="Arial" charset="0"/>
              </a:rPr>
              <a:t>transferases</a:t>
            </a:r>
            <a:r>
              <a:rPr lang="en-US" sz="2000" dirty="0" smtClean="0">
                <a:solidFill>
                  <a:srgbClr val="262626"/>
                </a:solidFill>
                <a:cs typeface="Arial" charset="0"/>
              </a:rPr>
              <a:t> have specificity  PMID: 8939709</a:t>
            </a:r>
          </a:p>
          <a:p>
            <a:pPr marL="457200" indent="-457200" fontAlgn="base">
              <a:spcBef>
                <a:spcPct val="0"/>
              </a:spcBef>
              <a:spcAft>
                <a:spcPct val="0"/>
              </a:spcAft>
              <a:buFont typeface="Wingdings" pitchFamily="2" charset="2"/>
              <a:buChar char="§"/>
            </a:pPr>
            <a:endParaRPr lang="en-US" sz="2000" dirty="0">
              <a:solidFill>
                <a:srgbClr val="262626"/>
              </a:solidFill>
              <a:cs typeface="Arial" charset="0"/>
            </a:endParaRPr>
          </a:p>
          <a:p>
            <a:pPr marL="457200" indent="-457200" fontAlgn="base">
              <a:spcBef>
                <a:spcPct val="0"/>
              </a:spcBef>
              <a:spcAft>
                <a:spcPct val="0"/>
              </a:spcAft>
              <a:buFont typeface="Wingdings" pitchFamily="2" charset="2"/>
              <a:buChar char="§"/>
            </a:pPr>
            <a:r>
              <a:rPr lang="en-US" sz="2000" dirty="0">
                <a:solidFill>
                  <a:srgbClr val="262626"/>
                </a:solidFill>
                <a:cs typeface="Arial" charset="0"/>
              </a:rPr>
              <a:t>Expression of the 3 DEBS </a:t>
            </a:r>
            <a:r>
              <a:rPr lang="en-US" sz="2000" dirty="0" smtClean="0">
                <a:solidFill>
                  <a:srgbClr val="262626"/>
                </a:solidFill>
                <a:cs typeface="Arial" charset="0"/>
              </a:rPr>
              <a:t>genes gave </a:t>
            </a:r>
            <a:r>
              <a:rPr lang="en-US" sz="2000" dirty="0">
                <a:solidFill>
                  <a:srgbClr val="262626"/>
                </a:solidFill>
                <a:cs typeface="Arial" charset="0"/>
              </a:rPr>
              <a:t>protein, but only DEBS1 was functional after purification </a:t>
            </a:r>
            <a:r>
              <a:rPr lang="en-US" sz="2000" i="1" dirty="0">
                <a:solidFill>
                  <a:srgbClr val="262626"/>
                </a:solidFill>
                <a:cs typeface="Arial" charset="0"/>
              </a:rPr>
              <a:t>in vitro</a:t>
            </a:r>
          </a:p>
          <a:p>
            <a:pPr marL="457200" indent="-457200" fontAlgn="base">
              <a:spcBef>
                <a:spcPct val="0"/>
              </a:spcBef>
              <a:spcAft>
                <a:spcPct val="0"/>
              </a:spcAft>
              <a:buFont typeface="Wingdings" pitchFamily="2" charset="2"/>
              <a:buChar char="§"/>
            </a:pPr>
            <a:r>
              <a:rPr lang="en-US" sz="2000" dirty="0">
                <a:solidFill>
                  <a:srgbClr val="262626"/>
                </a:solidFill>
                <a:cs typeface="Arial" charset="0"/>
              </a:rPr>
              <a:t>Getting DEBS2 and DEBS3 to work required lowering the expression temperature from 30° to 22°C</a:t>
            </a:r>
          </a:p>
        </p:txBody>
      </p:sp>
      <p:pic>
        <p:nvPicPr>
          <p:cNvPr id="6147" name="Picture 7" descr="http://upload.wikimedia.org/wikipedia/commons/thumb/6/61/Pantetheine_structure.png/200px-Pantetheine_structure.png"/>
          <p:cNvPicPr>
            <a:picLocks noChangeAspect="1" noChangeArrowheads="1"/>
          </p:cNvPicPr>
          <p:nvPr/>
        </p:nvPicPr>
        <p:blipFill>
          <a:blip r:embed="rId4" cstate="print"/>
          <a:srcRect/>
          <a:stretch>
            <a:fillRect/>
          </a:stretch>
        </p:blipFill>
        <p:spPr bwMode="auto">
          <a:xfrm>
            <a:off x="1981200" y="2449513"/>
            <a:ext cx="1905000" cy="495300"/>
          </a:xfrm>
          <a:prstGeom prst="rect">
            <a:avLst/>
          </a:prstGeom>
          <a:noFill/>
          <a:ln w="9525">
            <a:noFill/>
            <a:miter lim="800000"/>
            <a:headEnd/>
            <a:tailEnd/>
          </a:ln>
        </p:spPr>
      </p:pic>
      <p:sp>
        <p:nvSpPr>
          <p:cNvPr id="6148" name="TextBox 19"/>
          <p:cNvSpPr txBox="1">
            <a:spLocks noChangeArrowheads="1"/>
          </p:cNvSpPr>
          <p:nvPr/>
        </p:nvSpPr>
        <p:spPr bwMode="auto">
          <a:xfrm>
            <a:off x="457200" y="304800"/>
            <a:ext cx="6781800" cy="954088"/>
          </a:xfrm>
          <a:prstGeom prst="rect">
            <a:avLst/>
          </a:prstGeom>
          <a:noFill/>
          <a:ln w="9525">
            <a:noFill/>
            <a:miter lim="800000"/>
            <a:headEnd/>
            <a:tailEnd/>
          </a:ln>
        </p:spPr>
        <p:txBody>
          <a:bodyPr>
            <a:spAutoFit/>
          </a:bodyPr>
          <a:lstStyle/>
          <a:p>
            <a:pPr fontAlgn="base">
              <a:spcBef>
                <a:spcPct val="0"/>
              </a:spcBef>
              <a:spcAft>
                <a:spcPct val="0"/>
              </a:spcAft>
            </a:pPr>
            <a:r>
              <a:rPr lang="en-US" sz="2800">
                <a:solidFill>
                  <a:prstClr val="black"/>
                </a:solidFill>
                <a:latin typeface="Rockwell Extra Bold" pitchFamily="18" charset="0"/>
                <a:cs typeface="Arial" charset="0"/>
              </a:rPr>
              <a:t>Protein Expression and Pantetheinylation</a:t>
            </a:r>
          </a:p>
        </p:txBody>
      </p:sp>
      <p:pic>
        <p:nvPicPr>
          <p:cNvPr id="29698" name="Picture 2"/>
          <p:cNvPicPr>
            <a:picLocks noChangeAspect="1" noChangeArrowheads="1"/>
          </p:cNvPicPr>
          <p:nvPr/>
        </p:nvPicPr>
        <p:blipFill>
          <a:blip r:embed="rId5" cstate="print"/>
          <a:srcRect/>
          <a:stretch>
            <a:fillRect/>
          </a:stretch>
        </p:blipFill>
        <p:spPr bwMode="auto">
          <a:xfrm>
            <a:off x="5029200" y="2057400"/>
            <a:ext cx="2371725" cy="1517650"/>
          </a:xfrm>
          <a:prstGeom prst="rect">
            <a:avLst/>
          </a:prstGeom>
          <a:noFill/>
          <a:ln w="9525">
            <a:noFill/>
            <a:miter lim="800000"/>
            <a:headEnd/>
            <a:tailEnd/>
          </a:ln>
        </p:spPr>
      </p:pic>
      <p:sp>
        <p:nvSpPr>
          <p:cNvPr id="6150" name="Rectangle 9"/>
          <p:cNvSpPr>
            <a:spLocks noChangeArrowheads="1"/>
          </p:cNvSpPr>
          <p:nvPr/>
        </p:nvSpPr>
        <p:spPr bwMode="auto">
          <a:xfrm>
            <a:off x="2362200" y="2906713"/>
            <a:ext cx="1330325" cy="369887"/>
          </a:xfrm>
          <a:prstGeom prst="rect">
            <a:avLst/>
          </a:prstGeom>
          <a:noFill/>
          <a:ln w="9525">
            <a:noFill/>
            <a:miter lim="800000"/>
            <a:headEnd/>
            <a:tailEnd/>
          </a:ln>
        </p:spPr>
        <p:txBody>
          <a:bodyPr wrap="none">
            <a:spAutoFit/>
          </a:bodyPr>
          <a:lstStyle/>
          <a:p>
            <a:pPr fontAlgn="base">
              <a:spcBef>
                <a:spcPct val="0"/>
              </a:spcBef>
              <a:spcAft>
                <a:spcPct val="0"/>
              </a:spcAft>
            </a:pPr>
            <a:r>
              <a:rPr lang="en-US">
                <a:solidFill>
                  <a:srgbClr val="262626"/>
                </a:solidFill>
                <a:cs typeface="Arial" charset="0"/>
              </a:rPr>
              <a:t>pantetheine</a:t>
            </a:r>
            <a:endParaRPr lang="en-US">
              <a:solidFill>
                <a:prstClr val="black"/>
              </a:solidFill>
              <a:latin typeface="Arial" charset="0"/>
              <a:cs typeface="Arial" charset="0"/>
            </a:endParaRPr>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969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8" end="8"/>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533400" y="762000"/>
            <a:ext cx="8077200" cy="2246769"/>
          </a:xfrm>
          <a:prstGeom prst="rect">
            <a:avLst/>
          </a:prstGeom>
        </p:spPr>
        <p:txBody>
          <a:bodyPr>
            <a:spAutoFit/>
          </a:bodyPr>
          <a:lstStyle/>
          <a:p>
            <a:pPr marL="457200" indent="-457200">
              <a:buFont typeface="Wingdings" pitchFamily="2" charset="2"/>
              <a:buChar char="§"/>
              <a:defRPr/>
            </a:pPr>
            <a:r>
              <a:rPr lang="en-US" sz="2000" dirty="0" smtClean="0">
                <a:solidFill>
                  <a:srgbClr val="000000">
                    <a:lumMod val="85000"/>
                    <a:lumOff val="15000"/>
                  </a:srgbClr>
                </a:solidFill>
                <a:cs typeface="Arial" charset="0"/>
              </a:rPr>
              <a:t>Knockout </a:t>
            </a:r>
            <a:r>
              <a:rPr lang="en-US" sz="2000" dirty="0">
                <a:solidFill>
                  <a:srgbClr val="000000">
                    <a:lumMod val="85000"/>
                    <a:lumOff val="15000"/>
                  </a:srgbClr>
                </a:solidFill>
                <a:cs typeface="Arial" charset="0"/>
              </a:rPr>
              <a:t>the </a:t>
            </a:r>
            <a:r>
              <a:rPr lang="en-US" sz="2000" i="1" dirty="0" err="1">
                <a:solidFill>
                  <a:srgbClr val="000000">
                    <a:lumMod val="85000"/>
                    <a:lumOff val="15000"/>
                  </a:srgbClr>
                </a:solidFill>
                <a:cs typeface="Arial" charset="0"/>
              </a:rPr>
              <a:t>prp</a:t>
            </a:r>
            <a:r>
              <a:rPr lang="en-US" sz="2000" dirty="0">
                <a:solidFill>
                  <a:srgbClr val="000000">
                    <a:lumMod val="85000"/>
                    <a:lumOff val="15000"/>
                  </a:srgbClr>
                </a:solidFill>
                <a:cs typeface="Arial" charset="0"/>
              </a:rPr>
              <a:t> operon encoding </a:t>
            </a:r>
            <a:r>
              <a:rPr lang="en-US" sz="2000" dirty="0" err="1">
                <a:solidFill>
                  <a:srgbClr val="000000">
                    <a:lumMod val="85000"/>
                    <a:lumOff val="15000"/>
                  </a:srgbClr>
                </a:solidFill>
                <a:cs typeface="Arial" charset="0"/>
              </a:rPr>
              <a:t>proprionate</a:t>
            </a:r>
            <a:r>
              <a:rPr lang="en-US" sz="2000" dirty="0">
                <a:solidFill>
                  <a:srgbClr val="000000">
                    <a:lumMod val="85000"/>
                    <a:lumOff val="15000"/>
                  </a:srgbClr>
                </a:solidFill>
                <a:cs typeface="Arial" charset="0"/>
              </a:rPr>
              <a:t> catabolic genes </a:t>
            </a:r>
            <a:endParaRPr lang="en-US" sz="2000" dirty="0" smtClean="0">
              <a:solidFill>
                <a:srgbClr val="000000">
                  <a:lumMod val="85000"/>
                  <a:lumOff val="15000"/>
                </a:srgbClr>
              </a:solidFill>
              <a:cs typeface="Arial" charset="0"/>
            </a:endParaRPr>
          </a:p>
          <a:p>
            <a:pPr marL="457200" indent="-457200">
              <a:buFont typeface="Wingdings" pitchFamily="2" charset="2"/>
              <a:buChar char="§"/>
              <a:defRPr/>
            </a:pPr>
            <a:endParaRPr lang="en-US" sz="2000" dirty="0">
              <a:solidFill>
                <a:srgbClr val="000000">
                  <a:lumMod val="85000"/>
                  <a:lumOff val="15000"/>
                </a:srgbClr>
              </a:solidFill>
              <a:cs typeface="Arial" charset="0"/>
            </a:endParaRPr>
          </a:p>
          <a:p>
            <a:pPr marL="457200" indent="-457200">
              <a:buFont typeface="Wingdings" pitchFamily="2" charset="2"/>
              <a:buChar char="§"/>
              <a:defRPr/>
            </a:pPr>
            <a:r>
              <a:rPr lang="en-US" sz="2000" dirty="0" smtClean="0">
                <a:solidFill>
                  <a:srgbClr val="000000">
                    <a:lumMod val="85000"/>
                    <a:lumOff val="15000"/>
                  </a:srgbClr>
                </a:solidFill>
                <a:cs typeface="Arial" charset="0"/>
              </a:rPr>
              <a:t>Overexpress </a:t>
            </a:r>
            <a:r>
              <a:rPr lang="en-US" sz="2000" i="1" dirty="0">
                <a:solidFill>
                  <a:srgbClr val="000000">
                    <a:lumMod val="85000"/>
                    <a:lumOff val="15000"/>
                  </a:srgbClr>
                </a:solidFill>
                <a:cs typeface="Arial" charset="0"/>
              </a:rPr>
              <a:t>E. coli </a:t>
            </a:r>
            <a:r>
              <a:rPr lang="en-US" sz="2000" i="1" dirty="0" err="1">
                <a:solidFill>
                  <a:srgbClr val="000000">
                    <a:lumMod val="85000"/>
                    <a:lumOff val="15000"/>
                  </a:srgbClr>
                </a:solidFill>
                <a:cs typeface="Arial" charset="0"/>
              </a:rPr>
              <a:t>prpE</a:t>
            </a:r>
            <a:r>
              <a:rPr lang="en-US" sz="2000" i="1" dirty="0">
                <a:solidFill>
                  <a:srgbClr val="000000">
                    <a:lumMod val="85000"/>
                    <a:lumOff val="15000"/>
                  </a:srgbClr>
                </a:solidFill>
                <a:cs typeface="Arial" charset="0"/>
              </a:rPr>
              <a:t> </a:t>
            </a:r>
            <a:r>
              <a:rPr lang="en-US" sz="2000" dirty="0">
                <a:solidFill>
                  <a:srgbClr val="000000">
                    <a:lumMod val="85000"/>
                    <a:lumOff val="15000"/>
                  </a:srgbClr>
                </a:solidFill>
                <a:cs typeface="Arial" charset="0"/>
              </a:rPr>
              <a:t>which ligates </a:t>
            </a:r>
            <a:r>
              <a:rPr lang="en-US" sz="2000" dirty="0" err="1">
                <a:solidFill>
                  <a:srgbClr val="000000">
                    <a:lumMod val="85000"/>
                    <a:lumOff val="15000"/>
                  </a:srgbClr>
                </a:solidFill>
                <a:cs typeface="Arial" charset="0"/>
              </a:rPr>
              <a:t>proprionate</a:t>
            </a:r>
            <a:r>
              <a:rPr lang="en-US" sz="2000" dirty="0">
                <a:solidFill>
                  <a:srgbClr val="000000">
                    <a:lumMod val="85000"/>
                    <a:lumOff val="15000"/>
                  </a:srgbClr>
                </a:solidFill>
                <a:cs typeface="Arial" charset="0"/>
              </a:rPr>
              <a:t> onto </a:t>
            </a:r>
            <a:r>
              <a:rPr lang="en-US" sz="2000" dirty="0" smtClean="0">
                <a:solidFill>
                  <a:srgbClr val="000000">
                    <a:lumMod val="85000"/>
                    <a:lumOff val="15000"/>
                  </a:srgbClr>
                </a:solidFill>
                <a:cs typeface="Arial" charset="0"/>
              </a:rPr>
              <a:t>CoA</a:t>
            </a:r>
          </a:p>
          <a:p>
            <a:pPr>
              <a:defRPr/>
            </a:pPr>
            <a:endParaRPr lang="en-US" sz="2000" dirty="0">
              <a:solidFill>
                <a:srgbClr val="000000">
                  <a:lumMod val="85000"/>
                  <a:lumOff val="15000"/>
                </a:srgbClr>
              </a:solidFill>
              <a:cs typeface="Arial" charset="0"/>
            </a:endParaRPr>
          </a:p>
          <a:p>
            <a:pPr marL="457200" indent="-457200">
              <a:buFont typeface="Wingdings" pitchFamily="2" charset="2"/>
              <a:buChar char="§"/>
              <a:defRPr/>
            </a:pPr>
            <a:r>
              <a:rPr lang="en-US" sz="2000" dirty="0">
                <a:solidFill>
                  <a:srgbClr val="000000">
                    <a:lumMod val="85000"/>
                    <a:lumOff val="15000"/>
                  </a:srgbClr>
                </a:solidFill>
                <a:cs typeface="Arial" charset="0"/>
              </a:rPr>
              <a:t>Add the </a:t>
            </a:r>
            <a:r>
              <a:rPr lang="en-US" sz="2000" dirty="0" err="1">
                <a:solidFill>
                  <a:srgbClr val="000000">
                    <a:lumMod val="85000"/>
                    <a:lumOff val="15000"/>
                  </a:srgbClr>
                </a:solidFill>
                <a:cs typeface="Arial" charset="0"/>
              </a:rPr>
              <a:t>Propionyl</a:t>
            </a:r>
            <a:r>
              <a:rPr lang="en-US" sz="2000" dirty="0">
                <a:solidFill>
                  <a:srgbClr val="000000">
                    <a:lumMod val="85000"/>
                    <a:lumOff val="15000"/>
                  </a:srgbClr>
                </a:solidFill>
                <a:cs typeface="Arial" charset="0"/>
              </a:rPr>
              <a:t> </a:t>
            </a:r>
            <a:r>
              <a:rPr lang="en-US" sz="2000" dirty="0" err="1">
                <a:solidFill>
                  <a:srgbClr val="000000">
                    <a:lumMod val="85000"/>
                    <a:lumOff val="15000"/>
                  </a:srgbClr>
                </a:solidFill>
                <a:cs typeface="Arial" charset="0"/>
              </a:rPr>
              <a:t>CoA</a:t>
            </a:r>
            <a:r>
              <a:rPr lang="en-US" sz="2000" dirty="0">
                <a:solidFill>
                  <a:srgbClr val="000000">
                    <a:lumMod val="85000"/>
                    <a:lumOff val="15000"/>
                  </a:srgbClr>
                </a:solidFill>
                <a:cs typeface="Arial" charset="0"/>
              </a:rPr>
              <a:t> </a:t>
            </a:r>
            <a:r>
              <a:rPr lang="en-US" sz="2000" dirty="0" err="1">
                <a:solidFill>
                  <a:srgbClr val="000000">
                    <a:lumMod val="85000"/>
                    <a:lumOff val="15000"/>
                  </a:srgbClr>
                </a:solidFill>
                <a:cs typeface="Arial" charset="0"/>
              </a:rPr>
              <a:t>carboxylase</a:t>
            </a:r>
            <a:r>
              <a:rPr lang="en-US" sz="2000" dirty="0">
                <a:solidFill>
                  <a:srgbClr val="000000">
                    <a:lumMod val="85000"/>
                    <a:lumOff val="15000"/>
                  </a:srgbClr>
                </a:solidFill>
                <a:cs typeface="Arial" charset="0"/>
              </a:rPr>
              <a:t> genes (</a:t>
            </a:r>
            <a:r>
              <a:rPr lang="en-US" sz="2000" i="1" dirty="0" err="1">
                <a:solidFill>
                  <a:srgbClr val="000000">
                    <a:lumMod val="85000"/>
                    <a:lumOff val="15000"/>
                  </a:srgbClr>
                </a:solidFill>
                <a:cs typeface="Arial" charset="0"/>
              </a:rPr>
              <a:t>pccA</a:t>
            </a:r>
            <a:r>
              <a:rPr lang="en-US" sz="2000" i="1" dirty="0">
                <a:solidFill>
                  <a:srgbClr val="000000">
                    <a:lumMod val="85000"/>
                    <a:lumOff val="15000"/>
                  </a:srgbClr>
                </a:solidFill>
                <a:cs typeface="Arial" charset="0"/>
              </a:rPr>
              <a:t> </a:t>
            </a:r>
            <a:r>
              <a:rPr lang="en-US" sz="2000" dirty="0">
                <a:solidFill>
                  <a:srgbClr val="000000">
                    <a:lumMod val="85000"/>
                    <a:lumOff val="15000"/>
                  </a:srgbClr>
                </a:solidFill>
                <a:cs typeface="Arial" charset="0"/>
              </a:rPr>
              <a:t>and</a:t>
            </a:r>
            <a:r>
              <a:rPr lang="en-US" sz="2000" i="1" dirty="0">
                <a:solidFill>
                  <a:srgbClr val="000000">
                    <a:lumMod val="85000"/>
                    <a:lumOff val="15000"/>
                  </a:srgbClr>
                </a:solidFill>
                <a:cs typeface="Arial" charset="0"/>
              </a:rPr>
              <a:t> </a:t>
            </a:r>
            <a:r>
              <a:rPr lang="en-US" sz="2000" i="1" dirty="0" err="1">
                <a:solidFill>
                  <a:srgbClr val="000000">
                    <a:lumMod val="85000"/>
                    <a:lumOff val="15000"/>
                  </a:srgbClr>
                </a:solidFill>
                <a:cs typeface="Arial" charset="0"/>
              </a:rPr>
              <a:t>pccB</a:t>
            </a:r>
            <a:r>
              <a:rPr lang="en-US" sz="2000" dirty="0">
                <a:solidFill>
                  <a:srgbClr val="000000">
                    <a:lumMod val="85000"/>
                    <a:lumOff val="15000"/>
                  </a:srgbClr>
                </a:solidFill>
                <a:cs typeface="Arial" charset="0"/>
              </a:rPr>
              <a:t>) from </a:t>
            </a:r>
            <a:r>
              <a:rPr lang="en-US" sz="2000" i="1" dirty="0">
                <a:solidFill>
                  <a:srgbClr val="000000">
                    <a:lumMod val="85000"/>
                    <a:lumOff val="15000"/>
                  </a:srgbClr>
                </a:solidFill>
                <a:cs typeface="Arial" charset="0"/>
              </a:rPr>
              <a:t>S. </a:t>
            </a:r>
            <a:r>
              <a:rPr lang="en-US" sz="2000" i="1" dirty="0" err="1">
                <a:solidFill>
                  <a:srgbClr val="000000">
                    <a:lumMod val="85000"/>
                    <a:lumOff val="15000"/>
                  </a:srgbClr>
                </a:solidFill>
                <a:cs typeface="Arial" charset="0"/>
              </a:rPr>
              <a:t>coelicolor</a:t>
            </a:r>
            <a:r>
              <a:rPr lang="en-US" sz="2000" i="1" dirty="0">
                <a:solidFill>
                  <a:srgbClr val="000000">
                    <a:lumMod val="85000"/>
                    <a:lumOff val="15000"/>
                  </a:srgbClr>
                </a:solidFill>
                <a:cs typeface="Arial" charset="0"/>
              </a:rPr>
              <a:t> </a:t>
            </a:r>
            <a:r>
              <a:rPr lang="en-US" sz="2000" dirty="0">
                <a:solidFill>
                  <a:srgbClr val="000000">
                    <a:lumMod val="85000"/>
                    <a:lumOff val="15000"/>
                  </a:srgbClr>
                </a:solidFill>
                <a:cs typeface="Arial" charset="0"/>
              </a:rPr>
              <a:t>to make </a:t>
            </a:r>
            <a:r>
              <a:rPr lang="en-US" sz="2000" dirty="0" err="1" smtClean="0">
                <a:solidFill>
                  <a:srgbClr val="000000">
                    <a:lumMod val="85000"/>
                    <a:lumOff val="15000"/>
                  </a:srgbClr>
                </a:solidFill>
                <a:cs typeface="Arial" charset="0"/>
              </a:rPr>
              <a:t>methylmalonyl</a:t>
            </a:r>
            <a:r>
              <a:rPr lang="en-US" sz="2000" dirty="0" smtClean="0">
                <a:solidFill>
                  <a:srgbClr val="000000">
                    <a:lumMod val="85000"/>
                    <a:lumOff val="15000"/>
                  </a:srgbClr>
                </a:solidFill>
                <a:cs typeface="Arial" charset="0"/>
              </a:rPr>
              <a:t>-CoA</a:t>
            </a:r>
            <a:endParaRPr lang="en-US" sz="2000" dirty="0">
              <a:solidFill>
                <a:srgbClr val="000000">
                  <a:lumMod val="85000"/>
                  <a:lumOff val="15000"/>
                </a:srgbClr>
              </a:solidFill>
              <a:cs typeface="Arial" charset="0"/>
            </a:endParaRPr>
          </a:p>
          <a:p>
            <a:pPr marL="457200" indent="-457200">
              <a:buFont typeface="Wingdings" pitchFamily="2" charset="2"/>
              <a:buChar char="§"/>
              <a:defRPr/>
            </a:pPr>
            <a:r>
              <a:rPr lang="en-US" sz="2000" dirty="0" err="1">
                <a:solidFill>
                  <a:srgbClr val="000000">
                    <a:lumMod val="85000"/>
                    <a:lumOff val="15000"/>
                  </a:srgbClr>
                </a:solidFill>
                <a:cs typeface="Arial" charset="0"/>
              </a:rPr>
              <a:t>Overexpress</a:t>
            </a:r>
            <a:r>
              <a:rPr lang="en-US" sz="2000" dirty="0">
                <a:solidFill>
                  <a:srgbClr val="000000">
                    <a:lumMod val="85000"/>
                    <a:lumOff val="15000"/>
                  </a:srgbClr>
                </a:solidFill>
                <a:cs typeface="Arial" charset="0"/>
              </a:rPr>
              <a:t> </a:t>
            </a:r>
            <a:r>
              <a:rPr lang="en-US" sz="2000" i="1" dirty="0">
                <a:solidFill>
                  <a:srgbClr val="000000">
                    <a:lumMod val="85000"/>
                    <a:lumOff val="15000"/>
                  </a:srgbClr>
                </a:solidFill>
                <a:cs typeface="Arial" charset="0"/>
              </a:rPr>
              <a:t>E. coli </a:t>
            </a:r>
            <a:r>
              <a:rPr lang="en-US" sz="2000" i="1" dirty="0" err="1">
                <a:solidFill>
                  <a:srgbClr val="000000">
                    <a:lumMod val="85000"/>
                    <a:lumOff val="15000"/>
                  </a:srgbClr>
                </a:solidFill>
                <a:cs typeface="Arial" charset="0"/>
              </a:rPr>
              <a:t>birA</a:t>
            </a:r>
            <a:r>
              <a:rPr lang="en-US" sz="2000" dirty="0">
                <a:solidFill>
                  <a:srgbClr val="000000">
                    <a:lumMod val="85000"/>
                    <a:lumOff val="15000"/>
                  </a:srgbClr>
                </a:solidFill>
                <a:cs typeface="Arial" charset="0"/>
              </a:rPr>
              <a:t> biotin ligase to improve </a:t>
            </a:r>
            <a:r>
              <a:rPr lang="en-US" sz="2000" dirty="0" err="1">
                <a:solidFill>
                  <a:srgbClr val="000000">
                    <a:lumMod val="85000"/>
                    <a:lumOff val="15000"/>
                  </a:srgbClr>
                </a:solidFill>
                <a:cs typeface="Arial" charset="0"/>
              </a:rPr>
              <a:t>biotinylation</a:t>
            </a:r>
            <a:r>
              <a:rPr lang="en-US" sz="2000" dirty="0">
                <a:solidFill>
                  <a:srgbClr val="000000">
                    <a:lumMod val="85000"/>
                    <a:lumOff val="15000"/>
                  </a:srgbClr>
                </a:solidFill>
                <a:cs typeface="Arial" charset="0"/>
              </a:rPr>
              <a:t> of </a:t>
            </a:r>
            <a:r>
              <a:rPr lang="en-US" sz="2000" dirty="0" err="1" smtClean="0">
                <a:solidFill>
                  <a:srgbClr val="000000">
                    <a:lumMod val="85000"/>
                    <a:lumOff val="15000"/>
                  </a:srgbClr>
                </a:solidFill>
                <a:cs typeface="Arial" charset="0"/>
              </a:rPr>
              <a:t>pccA</a:t>
            </a:r>
            <a:endParaRPr lang="en-US" sz="2000" dirty="0">
              <a:solidFill>
                <a:srgbClr val="000000">
                  <a:lumMod val="85000"/>
                  <a:lumOff val="15000"/>
                </a:srgbClr>
              </a:solidFill>
              <a:cs typeface="Arial" charset="0"/>
            </a:endParaRPr>
          </a:p>
        </p:txBody>
      </p:sp>
      <p:sp>
        <p:nvSpPr>
          <p:cNvPr id="7171" name="TextBox 19"/>
          <p:cNvSpPr txBox="1">
            <a:spLocks noChangeArrowheads="1"/>
          </p:cNvSpPr>
          <p:nvPr/>
        </p:nvSpPr>
        <p:spPr bwMode="auto">
          <a:xfrm>
            <a:off x="457200" y="304800"/>
            <a:ext cx="8382000" cy="523875"/>
          </a:xfrm>
          <a:prstGeom prst="rect">
            <a:avLst/>
          </a:prstGeom>
          <a:noFill/>
          <a:ln w="9525">
            <a:noFill/>
            <a:miter lim="800000"/>
            <a:headEnd/>
            <a:tailEnd/>
          </a:ln>
        </p:spPr>
        <p:txBody>
          <a:bodyPr>
            <a:spAutoFit/>
          </a:bodyPr>
          <a:lstStyle/>
          <a:p>
            <a:pPr fontAlgn="base">
              <a:spcBef>
                <a:spcPct val="0"/>
              </a:spcBef>
              <a:spcAft>
                <a:spcPct val="0"/>
              </a:spcAft>
            </a:pPr>
            <a:r>
              <a:rPr lang="en-US" sz="2800">
                <a:solidFill>
                  <a:prstClr val="black"/>
                </a:solidFill>
                <a:latin typeface="Rockwell Extra Bold" pitchFamily="18" charset="0"/>
                <a:cs typeface="Arial" charset="0"/>
              </a:rPr>
              <a:t>Production of input metabolites</a:t>
            </a:r>
          </a:p>
        </p:txBody>
      </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24257" y="3352800"/>
            <a:ext cx="6895423" cy="3124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Rectangle 1"/>
          <p:cNvSpPr/>
          <p:nvPr/>
        </p:nvSpPr>
        <p:spPr>
          <a:xfrm>
            <a:off x="7607300" y="4724400"/>
            <a:ext cx="838200" cy="533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8033413" y="4305300"/>
            <a:ext cx="577187" cy="533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122" name="TextBox 3"/>
          <p:cNvSpPr txBox="1">
            <a:spLocks noChangeArrowheads="1"/>
          </p:cNvSpPr>
          <p:nvPr/>
        </p:nvSpPr>
        <p:spPr bwMode="auto">
          <a:xfrm>
            <a:off x="1676400" y="1828800"/>
            <a:ext cx="6629400" cy="2123658"/>
          </a:xfrm>
          <a:prstGeom prst="rect">
            <a:avLst/>
          </a:prstGeom>
          <a:noFill/>
          <a:ln w="9525">
            <a:noFill/>
            <a:miter lim="800000"/>
            <a:headEnd/>
            <a:tailEnd/>
          </a:ln>
        </p:spPr>
        <p:txBody>
          <a:bodyPr wrap="square">
            <a:spAutoFit/>
          </a:bodyPr>
          <a:lstStyle/>
          <a:p>
            <a:pPr fontAlgn="base">
              <a:spcBef>
                <a:spcPct val="0"/>
              </a:spcBef>
              <a:spcAft>
                <a:spcPct val="0"/>
              </a:spcAft>
            </a:pPr>
            <a:r>
              <a:rPr lang="en-US" sz="4400" dirty="0">
                <a:solidFill>
                  <a:prstClr val="white"/>
                </a:solidFill>
                <a:latin typeface="Rockwell Extra Bold" pitchFamily="18" charset="0"/>
                <a:cs typeface="Arial" charset="0"/>
              </a:rPr>
              <a:t>Mixing and </a:t>
            </a:r>
            <a:r>
              <a:rPr lang="en-US" sz="4400" dirty="0" smtClean="0">
                <a:solidFill>
                  <a:prstClr val="white"/>
                </a:solidFill>
                <a:latin typeface="Rockwell Extra Bold" pitchFamily="18" charset="0"/>
                <a:cs typeface="Arial" charset="0"/>
              </a:rPr>
              <a:t>Matching PKS Modules</a:t>
            </a:r>
            <a:endParaRPr lang="en-US" sz="4400" i="1" dirty="0">
              <a:solidFill>
                <a:prstClr val="white"/>
              </a:solidFill>
              <a:latin typeface="Rockwell Extra Bold" pitchFamily="18" charset="0"/>
              <a:cs typeface="Arial" charset="0"/>
            </a:endParaRPr>
          </a:p>
        </p:txBody>
      </p:sp>
      <p:sp>
        <p:nvSpPr>
          <p:cNvPr id="2" name="Rectangle 1"/>
          <p:cNvSpPr/>
          <p:nvPr/>
        </p:nvSpPr>
        <p:spPr>
          <a:xfrm>
            <a:off x="4800600" y="5105400"/>
            <a:ext cx="3200400" cy="830997"/>
          </a:xfrm>
          <a:prstGeom prst="rect">
            <a:avLst/>
          </a:prstGeom>
        </p:spPr>
        <p:txBody>
          <a:bodyPr wrap="square">
            <a:spAutoFit/>
          </a:bodyPr>
          <a:lstStyle/>
          <a:p>
            <a:pPr algn="r" fontAlgn="base">
              <a:spcBef>
                <a:spcPct val="0"/>
              </a:spcBef>
              <a:spcAft>
                <a:spcPct val="0"/>
              </a:spcAft>
            </a:pPr>
            <a:r>
              <a:rPr lang="en-US" sz="2400" dirty="0">
                <a:solidFill>
                  <a:schemeClr val="bg1"/>
                </a:solidFill>
                <a:latin typeface="Arial" charset="0"/>
                <a:cs typeface="Arial" charset="0"/>
              </a:rPr>
              <a:t>PMID 19217343</a:t>
            </a:r>
          </a:p>
          <a:p>
            <a:pPr algn="r" fontAlgn="base">
              <a:spcBef>
                <a:spcPct val="0"/>
              </a:spcBef>
              <a:spcAft>
                <a:spcPct val="0"/>
              </a:spcAft>
            </a:pPr>
            <a:r>
              <a:rPr lang="en-US" sz="2400" dirty="0" smtClean="0">
                <a:solidFill>
                  <a:schemeClr val="bg1"/>
                </a:solidFill>
                <a:latin typeface="Arial" charset="0"/>
                <a:cs typeface="Arial" charset="0"/>
              </a:rPr>
              <a:t>or </a:t>
            </a:r>
            <a:r>
              <a:rPr lang="en-US" sz="2400" dirty="0">
                <a:solidFill>
                  <a:schemeClr val="bg1"/>
                </a:solidFill>
                <a:latin typeface="Arial" charset="0"/>
                <a:cs typeface="Arial" charset="0"/>
              </a:rPr>
              <a:t>PMID 15539364</a:t>
            </a: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cstate="print"/>
          <a:srcRect/>
          <a:stretch>
            <a:fillRect/>
          </a:stretch>
        </p:blipFill>
        <p:spPr bwMode="auto">
          <a:xfrm>
            <a:off x="4800600" y="1686715"/>
            <a:ext cx="2809875" cy="3915327"/>
          </a:xfrm>
          <a:prstGeom prst="rect">
            <a:avLst/>
          </a:prstGeom>
          <a:noFill/>
          <a:ln w="9525">
            <a:noFill/>
            <a:miter lim="800000"/>
            <a:headEnd/>
            <a:tailEnd/>
          </a:ln>
        </p:spPr>
      </p:pic>
      <p:sp>
        <p:nvSpPr>
          <p:cNvPr id="4" name="Rectangle 3"/>
          <p:cNvSpPr/>
          <p:nvPr/>
        </p:nvSpPr>
        <p:spPr>
          <a:xfrm>
            <a:off x="5092579" y="5572915"/>
            <a:ext cx="2146421" cy="369332"/>
          </a:xfrm>
          <a:prstGeom prst="rect">
            <a:avLst/>
          </a:prstGeom>
        </p:spPr>
        <p:txBody>
          <a:bodyPr wrap="none">
            <a:spAutoFit/>
          </a:bodyPr>
          <a:lstStyle/>
          <a:p>
            <a:r>
              <a:rPr lang="en-US" dirty="0" smtClean="0">
                <a:hlinkClick r:id="rId4"/>
              </a:rPr>
              <a:t>http://leeseshia.org/</a:t>
            </a:r>
            <a:endParaRPr lang="en-US" dirty="0"/>
          </a:p>
        </p:txBody>
      </p:sp>
      <p:sp>
        <p:nvSpPr>
          <p:cNvPr id="5" name="TextBox 19"/>
          <p:cNvSpPr txBox="1">
            <a:spLocks noChangeArrowheads="1"/>
          </p:cNvSpPr>
          <p:nvPr/>
        </p:nvSpPr>
        <p:spPr bwMode="auto">
          <a:xfrm>
            <a:off x="457200" y="304800"/>
            <a:ext cx="7010400" cy="523875"/>
          </a:xfrm>
          <a:prstGeom prst="rect">
            <a:avLst/>
          </a:prstGeom>
          <a:noFill/>
          <a:ln w="9525">
            <a:noFill/>
            <a:miter lim="800000"/>
            <a:headEnd/>
            <a:tailEnd/>
          </a:ln>
        </p:spPr>
        <p:txBody>
          <a:bodyPr>
            <a:spAutoFit/>
          </a:bodyPr>
          <a:lstStyle/>
          <a:p>
            <a:pPr fontAlgn="base">
              <a:spcBef>
                <a:spcPct val="0"/>
              </a:spcBef>
              <a:spcAft>
                <a:spcPct val="0"/>
              </a:spcAft>
            </a:pPr>
            <a:r>
              <a:rPr lang="en-US" sz="2800">
                <a:solidFill>
                  <a:prstClr val="black"/>
                </a:solidFill>
                <a:latin typeface="Rockwell Extra Bold" pitchFamily="18" charset="0"/>
                <a:cs typeface="Arial" charset="0"/>
              </a:rPr>
              <a:t>Orthogonality and Equivalence</a:t>
            </a:r>
          </a:p>
        </p:txBody>
      </p:sp>
    </p:spTree>
    <p:extLst>
      <p:ext uri="{BB962C8B-B14F-4D97-AF65-F5344CB8AC3E}">
        <p14:creationId xmlns:p14="http://schemas.microsoft.com/office/powerpoint/2010/main" val="157171054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3" cstate="print"/>
          <a:srcRect/>
          <a:stretch>
            <a:fillRect/>
          </a:stretch>
        </p:blipFill>
        <p:spPr bwMode="auto">
          <a:xfrm>
            <a:off x="304800" y="914400"/>
            <a:ext cx="8577263" cy="1828800"/>
          </a:xfrm>
          <a:prstGeom prst="rect">
            <a:avLst/>
          </a:prstGeom>
          <a:noFill/>
          <a:ln w="9525">
            <a:noFill/>
            <a:miter lim="800000"/>
            <a:headEnd/>
            <a:tailEnd/>
          </a:ln>
        </p:spPr>
      </p:pic>
      <p:pic>
        <p:nvPicPr>
          <p:cNvPr id="8196" name="Picture 3"/>
          <p:cNvPicPr>
            <a:picLocks noChangeAspect="1" noChangeArrowheads="1"/>
          </p:cNvPicPr>
          <p:nvPr/>
        </p:nvPicPr>
        <p:blipFill>
          <a:blip r:embed="rId4" cstate="print"/>
          <a:srcRect/>
          <a:stretch>
            <a:fillRect/>
          </a:stretch>
        </p:blipFill>
        <p:spPr bwMode="auto">
          <a:xfrm>
            <a:off x="609600" y="2590800"/>
            <a:ext cx="4471988" cy="3962400"/>
          </a:xfrm>
          <a:prstGeom prst="rect">
            <a:avLst/>
          </a:prstGeom>
          <a:noFill/>
          <a:ln w="9525">
            <a:noFill/>
            <a:miter lim="800000"/>
            <a:headEnd/>
            <a:tailEnd/>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extBox 19"/>
          <p:cNvSpPr txBox="1">
            <a:spLocks noChangeArrowheads="1"/>
          </p:cNvSpPr>
          <p:nvPr/>
        </p:nvSpPr>
        <p:spPr bwMode="auto">
          <a:xfrm>
            <a:off x="457200" y="304800"/>
            <a:ext cx="7010400" cy="523875"/>
          </a:xfrm>
          <a:prstGeom prst="rect">
            <a:avLst/>
          </a:prstGeom>
          <a:noFill/>
          <a:ln w="9525">
            <a:noFill/>
            <a:miter lim="800000"/>
            <a:headEnd/>
            <a:tailEnd/>
          </a:ln>
        </p:spPr>
        <p:txBody>
          <a:bodyPr>
            <a:spAutoFit/>
          </a:bodyPr>
          <a:lstStyle/>
          <a:p>
            <a:pPr fontAlgn="base">
              <a:spcBef>
                <a:spcPct val="0"/>
              </a:spcBef>
              <a:spcAft>
                <a:spcPct val="0"/>
              </a:spcAft>
            </a:pPr>
            <a:r>
              <a:rPr lang="en-US" sz="2800">
                <a:solidFill>
                  <a:prstClr val="black"/>
                </a:solidFill>
                <a:latin typeface="Rockwell Extra Bold" pitchFamily="18" charset="0"/>
                <a:cs typeface="Arial" charset="0"/>
              </a:rPr>
              <a:t>Modularity of polyketides???</a:t>
            </a:r>
          </a:p>
        </p:txBody>
      </p:sp>
      <p:pic>
        <p:nvPicPr>
          <p:cNvPr id="3091" name="Picture 19"/>
          <p:cNvPicPr>
            <a:picLocks noChangeAspect="1" noChangeArrowheads="1"/>
          </p:cNvPicPr>
          <p:nvPr/>
        </p:nvPicPr>
        <p:blipFill>
          <a:blip r:embed="rId4" cstate="print"/>
          <a:srcRect/>
          <a:stretch>
            <a:fillRect/>
          </a:stretch>
        </p:blipFill>
        <p:spPr bwMode="auto">
          <a:xfrm>
            <a:off x="152400" y="914400"/>
            <a:ext cx="8739188" cy="4953000"/>
          </a:xfrm>
          <a:prstGeom prst="rect">
            <a:avLst/>
          </a:prstGeom>
          <a:noFill/>
          <a:ln w="9525">
            <a:noFill/>
            <a:miter lim="800000"/>
            <a:headEnd/>
            <a:tailEnd/>
          </a:ln>
        </p:spPr>
      </p:pic>
      <p:pic>
        <p:nvPicPr>
          <p:cNvPr id="23" name="Picture 22" descr="module 2.png"/>
          <p:cNvPicPr>
            <a:picLocks noChangeAspect="1"/>
          </p:cNvPicPr>
          <p:nvPr/>
        </p:nvPicPr>
        <p:blipFill>
          <a:blip r:embed="rId5" cstate="print"/>
          <a:srcRect/>
          <a:stretch>
            <a:fillRect/>
          </a:stretch>
        </p:blipFill>
        <p:spPr bwMode="auto">
          <a:xfrm>
            <a:off x="2693988" y="2438400"/>
            <a:ext cx="1482725" cy="2362200"/>
          </a:xfrm>
          <a:prstGeom prst="rect">
            <a:avLst/>
          </a:prstGeom>
          <a:noFill/>
          <a:ln w="9525">
            <a:noFill/>
            <a:miter lim="800000"/>
            <a:headEnd/>
            <a:tailEnd/>
          </a:ln>
        </p:spPr>
      </p:pic>
      <p:pic>
        <p:nvPicPr>
          <p:cNvPr id="24" name="Picture 23" descr="module 5.png"/>
          <p:cNvPicPr>
            <a:picLocks noChangeAspect="1"/>
          </p:cNvPicPr>
          <p:nvPr/>
        </p:nvPicPr>
        <p:blipFill>
          <a:blip r:embed="rId6" cstate="print"/>
          <a:srcRect/>
          <a:stretch>
            <a:fillRect/>
          </a:stretch>
        </p:blipFill>
        <p:spPr bwMode="auto">
          <a:xfrm>
            <a:off x="6270625" y="2424113"/>
            <a:ext cx="1508125" cy="3290887"/>
          </a:xfrm>
          <a:prstGeom prst="rect">
            <a:avLst/>
          </a:prstGeom>
          <a:noFill/>
          <a:ln w="9525">
            <a:noFill/>
            <a:miter lim="800000"/>
            <a:headEnd/>
            <a:tailEnd/>
          </a:ln>
        </p:spPr>
      </p:pic>
    </p:spTree>
    <p:custDataLst>
      <p:tags r:id="rId1"/>
    </p:custDataLst>
    <p:extLst>
      <p:ext uri="{BB962C8B-B14F-4D97-AF65-F5344CB8AC3E}">
        <p14:creationId xmlns:p14="http://schemas.microsoft.com/office/powerpoint/2010/main" val="294536200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3091"/>
                                        </p:tgtEl>
                                      </p:cBhvr>
                                    </p:animEffect>
                                    <p:set>
                                      <p:cBhvr>
                                        <p:cTn id="7" dur="1" fill="hold">
                                          <p:stCondLst>
                                            <p:cond delay="499"/>
                                          </p:stCondLst>
                                        </p:cTn>
                                        <p:tgtEl>
                                          <p:spTgt spid="3091"/>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0" presetClass="path" presetSubtype="0" accel="50000" decel="50000" fill="hold" nodeType="clickEffect">
                                  <p:stCondLst>
                                    <p:cond delay="0"/>
                                  </p:stCondLst>
                                  <p:childTnLst>
                                    <p:animMotion origin="layout" path="M 1.11111E-6 -2.22222E-6 L 0.39167 -2.22222E-6 " pathEditMode="relative" ptsTypes="AA">
                                      <p:cBhvr>
                                        <p:cTn id="11" dur="500" fill="hold"/>
                                        <p:tgtEl>
                                          <p:spTgt spid="23"/>
                                        </p:tgtEl>
                                        <p:attrNameLst>
                                          <p:attrName>ppt_x</p:attrName>
                                          <p:attrName>ppt_y</p:attrName>
                                        </p:attrNameLst>
                                      </p:cBhvr>
                                    </p:animMotion>
                                  </p:childTnLst>
                                </p:cTn>
                              </p:par>
                              <p:par>
                                <p:cTn id="12" presetID="0" presetClass="path" presetSubtype="0" accel="50000" decel="50000" fill="hold" nodeType="withEffect">
                                  <p:stCondLst>
                                    <p:cond delay="0"/>
                                  </p:stCondLst>
                                  <p:childTnLst>
                                    <p:animMotion origin="layout" path="M -8.33333E-7 -2.96296E-6 L -0.39167 -2.96296E-6 " pathEditMode="relative" ptsTypes="AA">
                                      <p:cBhvr>
                                        <p:cTn id="13" dur="500" fill="hold"/>
                                        <p:tgtEl>
                                          <p:spTgt spid="24"/>
                                        </p:tgtEl>
                                        <p:attrNameLst>
                                          <p:attrName>ppt_x</p:attrName>
                                          <p:attrName>ppt_y</p:attrName>
                                        </p:attrNameLst>
                                      </p:cBhvr>
                                    </p:animMotion>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3091"/>
                                        </p:tgtEl>
                                        <p:attrNameLst>
                                          <p:attrName>style.visibility</p:attrName>
                                        </p:attrNameLst>
                                      </p:cBhvr>
                                      <p:to>
                                        <p:strVal val="visible"/>
                                      </p:to>
                                    </p:set>
                                    <p:animEffect transition="in" filter="fade">
                                      <p:cBhvr>
                                        <p:cTn id="17" dur="500"/>
                                        <p:tgtEl>
                                          <p:spTgt spid="30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extBox 19"/>
          <p:cNvSpPr txBox="1">
            <a:spLocks noChangeArrowheads="1"/>
          </p:cNvSpPr>
          <p:nvPr/>
        </p:nvSpPr>
        <p:spPr bwMode="auto">
          <a:xfrm>
            <a:off x="457200" y="304800"/>
            <a:ext cx="8382000" cy="523875"/>
          </a:xfrm>
          <a:prstGeom prst="rect">
            <a:avLst/>
          </a:prstGeom>
          <a:noFill/>
          <a:ln w="9525">
            <a:noFill/>
            <a:miter lim="800000"/>
            <a:headEnd/>
            <a:tailEnd/>
          </a:ln>
        </p:spPr>
        <p:txBody>
          <a:bodyPr>
            <a:spAutoFit/>
          </a:bodyPr>
          <a:lstStyle/>
          <a:p>
            <a:pPr fontAlgn="base">
              <a:spcBef>
                <a:spcPct val="0"/>
              </a:spcBef>
              <a:spcAft>
                <a:spcPct val="0"/>
              </a:spcAft>
            </a:pPr>
            <a:r>
              <a:rPr lang="en-US" sz="2800">
                <a:solidFill>
                  <a:prstClr val="black"/>
                </a:solidFill>
                <a:latin typeface="Rockwell Extra Bold" pitchFamily="18" charset="0"/>
                <a:cs typeface="Arial" charset="0"/>
              </a:rPr>
              <a:t>Modularity in polyketide biosynthesis</a:t>
            </a:r>
          </a:p>
        </p:txBody>
      </p:sp>
      <p:sp>
        <p:nvSpPr>
          <p:cNvPr id="11" name="Rectangle 10"/>
          <p:cNvSpPr>
            <a:spLocks noChangeArrowheads="1"/>
          </p:cNvSpPr>
          <p:nvPr/>
        </p:nvSpPr>
        <p:spPr bwMode="auto">
          <a:xfrm>
            <a:off x="533400" y="885825"/>
            <a:ext cx="8077200" cy="5016758"/>
          </a:xfrm>
          <a:prstGeom prst="rect">
            <a:avLst/>
          </a:prstGeom>
          <a:noFill/>
          <a:ln w="9525">
            <a:noFill/>
            <a:miter lim="800000"/>
            <a:headEnd/>
            <a:tailEnd/>
          </a:ln>
        </p:spPr>
        <p:txBody>
          <a:bodyPr>
            <a:spAutoFit/>
          </a:bodyPr>
          <a:lstStyle/>
          <a:p>
            <a:pPr marL="457200" indent="-457200" fontAlgn="base">
              <a:spcBef>
                <a:spcPct val="0"/>
              </a:spcBef>
              <a:spcAft>
                <a:spcPct val="0"/>
              </a:spcAft>
              <a:buFont typeface="Wingdings" pitchFamily="2" charset="2"/>
              <a:buChar char="§"/>
            </a:pPr>
            <a:r>
              <a:rPr lang="en-US" sz="2000" dirty="0">
                <a:solidFill>
                  <a:srgbClr val="262626"/>
                </a:solidFill>
                <a:cs typeface="Arial" charset="0"/>
              </a:rPr>
              <a:t>“A modular system may be defined as a multi-component system that can be divided into smaller subsystems, which interact with each other and can be predictably interchanged for functional flexibility and variety.”</a:t>
            </a:r>
          </a:p>
          <a:p>
            <a:pPr marL="457200" indent="-457200" fontAlgn="base">
              <a:spcBef>
                <a:spcPct val="0"/>
              </a:spcBef>
              <a:spcAft>
                <a:spcPct val="0"/>
              </a:spcAft>
              <a:buFont typeface="Wingdings" pitchFamily="2" charset="2"/>
              <a:buChar char="§"/>
            </a:pPr>
            <a:endParaRPr lang="en-US" sz="2000" dirty="0">
              <a:solidFill>
                <a:srgbClr val="262626"/>
              </a:solidFill>
              <a:cs typeface="Arial" charset="0"/>
            </a:endParaRPr>
          </a:p>
          <a:p>
            <a:pPr marL="457200" indent="-457200" fontAlgn="base">
              <a:spcBef>
                <a:spcPct val="0"/>
              </a:spcBef>
              <a:spcAft>
                <a:spcPct val="0"/>
              </a:spcAft>
              <a:buFont typeface="Wingdings" pitchFamily="2" charset="2"/>
              <a:buChar char="§"/>
            </a:pPr>
            <a:endParaRPr lang="en-US" sz="2000" dirty="0">
              <a:solidFill>
                <a:srgbClr val="262626"/>
              </a:solidFill>
              <a:cs typeface="Arial" charset="0"/>
            </a:endParaRPr>
          </a:p>
          <a:p>
            <a:pPr marL="457200" indent="-457200" fontAlgn="base">
              <a:spcBef>
                <a:spcPct val="0"/>
              </a:spcBef>
              <a:spcAft>
                <a:spcPct val="0"/>
              </a:spcAft>
              <a:buFont typeface="Wingdings" pitchFamily="2" charset="2"/>
              <a:buChar char="§"/>
            </a:pPr>
            <a:endParaRPr lang="en-US" sz="2000" dirty="0">
              <a:solidFill>
                <a:srgbClr val="262626"/>
              </a:solidFill>
              <a:cs typeface="Arial" charset="0"/>
            </a:endParaRPr>
          </a:p>
          <a:p>
            <a:pPr marL="457200" indent="-457200" fontAlgn="base">
              <a:spcBef>
                <a:spcPct val="0"/>
              </a:spcBef>
              <a:spcAft>
                <a:spcPct val="0"/>
              </a:spcAft>
              <a:buFont typeface="Wingdings" pitchFamily="2" charset="2"/>
              <a:buChar char="§"/>
            </a:pPr>
            <a:r>
              <a:rPr lang="en-US" sz="2000" dirty="0" smtClean="0">
                <a:solidFill>
                  <a:srgbClr val="262626"/>
                </a:solidFill>
                <a:cs typeface="Arial" charset="0"/>
              </a:rPr>
              <a:t>Modularity can occur at multiple scales</a:t>
            </a:r>
          </a:p>
          <a:p>
            <a:pPr marL="457200" indent="-457200" fontAlgn="base">
              <a:spcBef>
                <a:spcPct val="0"/>
              </a:spcBef>
              <a:spcAft>
                <a:spcPct val="0"/>
              </a:spcAft>
              <a:buFont typeface="Wingdings" pitchFamily="2" charset="2"/>
              <a:buChar char="§"/>
            </a:pPr>
            <a:endParaRPr lang="en-US" sz="2000" dirty="0" smtClean="0">
              <a:solidFill>
                <a:srgbClr val="262626"/>
              </a:solidFill>
              <a:cs typeface="Arial" charset="0"/>
            </a:endParaRPr>
          </a:p>
          <a:p>
            <a:pPr marL="457200" indent="-457200" fontAlgn="base">
              <a:spcBef>
                <a:spcPct val="0"/>
              </a:spcBef>
              <a:spcAft>
                <a:spcPct val="0"/>
              </a:spcAft>
              <a:buFont typeface="Wingdings" pitchFamily="2" charset="2"/>
              <a:buChar char="§"/>
            </a:pPr>
            <a:r>
              <a:rPr lang="en-US" sz="2000" dirty="0" smtClean="0">
                <a:solidFill>
                  <a:srgbClr val="262626"/>
                </a:solidFill>
                <a:cs typeface="Arial" charset="0"/>
              </a:rPr>
              <a:t>But which scales actually are modular?</a:t>
            </a:r>
          </a:p>
          <a:p>
            <a:pPr marL="457200" indent="-457200" fontAlgn="base">
              <a:spcBef>
                <a:spcPct val="0"/>
              </a:spcBef>
              <a:spcAft>
                <a:spcPct val="0"/>
              </a:spcAft>
              <a:buFont typeface="Wingdings" pitchFamily="2" charset="2"/>
              <a:buChar char="§"/>
            </a:pPr>
            <a:endParaRPr lang="en-US" sz="2000" dirty="0" smtClean="0">
              <a:solidFill>
                <a:srgbClr val="262626"/>
              </a:solidFill>
              <a:cs typeface="Arial" charset="0"/>
            </a:endParaRPr>
          </a:p>
          <a:p>
            <a:pPr marL="457200" indent="-457200" fontAlgn="base">
              <a:spcBef>
                <a:spcPct val="0"/>
              </a:spcBef>
              <a:spcAft>
                <a:spcPct val="0"/>
              </a:spcAft>
              <a:buFont typeface="Wingdings" pitchFamily="2" charset="2"/>
              <a:buChar char="§"/>
            </a:pPr>
            <a:r>
              <a:rPr lang="en-US" sz="2000" dirty="0" smtClean="0">
                <a:solidFill>
                  <a:srgbClr val="262626"/>
                </a:solidFill>
                <a:cs typeface="Arial" charset="0"/>
              </a:rPr>
              <a:t>Clear modularity </a:t>
            </a:r>
            <a:r>
              <a:rPr lang="en-US" sz="2000" dirty="0">
                <a:solidFill>
                  <a:srgbClr val="262626"/>
                </a:solidFill>
                <a:cs typeface="Arial" charset="0"/>
              </a:rPr>
              <a:t>interfaces around the soluble </a:t>
            </a:r>
            <a:r>
              <a:rPr lang="en-US" sz="2000" dirty="0" smtClean="0">
                <a:solidFill>
                  <a:srgbClr val="262626"/>
                </a:solidFill>
                <a:cs typeface="Arial" charset="0"/>
              </a:rPr>
              <a:t>precursors</a:t>
            </a:r>
          </a:p>
          <a:p>
            <a:pPr marL="457200" indent="-457200" fontAlgn="base">
              <a:spcBef>
                <a:spcPct val="0"/>
              </a:spcBef>
              <a:spcAft>
                <a:spcPct val="0"/>
              </a:spcAft>
              <a:buFont typeface="Wingdings" pitchFamily="2" charset="2"/>
              <a:buChar char="§"/>
            </a:pPr>
            <a:endParaRPr lang="en-US" sz="2000" dirty="0">
              <a:solidFill>
                <a:srgbClr val="262626"/>
              </a:solidFill>
              <a:cs typeface="Arial" charset="0"/>
            </a:endParaRPr>
          </a:p>
          <a:p>
            <a:pPr marL="457200" indent="-457200" fontAlgn="base">
              <a:spcBef>
                <a:spcPct val="0"/>
              </a:spcBef>
              <a:spcAft>
                <a:spcPct val="0"/>
              </a:spcAft>
              <a:buFont typeface="Wingdings" pitchFamily="2" charset="2"/>
              <a:buChar char="§"/>
            </a:pPr>
            <a:r>
              <a:rPr lang="en-US" sz="2000" dirty="0">
                <a:solidFill>
                  <a:srgbClr val="262626"/>
                </a:solidFill>
                <a:cs typeface="Arial" charset="0"/>
              </a:rPr>
              <a:t>The review is asking the question of whether you can view the PKS polypeptides in their entirety or the domains as interchangeable modules</a:t>
            </a:r>
          </a:p>
        </p:txBody>
      </p:sp>
      <p:pic>
        <p:nvPicPr>
          <p:cNvPr id="43010" name="Picture 2"/>
          <p:cNvPicPr>
            <a:picLocks noChangeAspect="1" noChangeArrowheads="1"/>
          </p:cNvPicPr>
          <p:nvPr/>
        </p:nvPicPr>
        <p:blipFill>
          <a:blip r:embed="rId4" cstate="print"/>
          <a:srcRect/>
          <a:stretch>
            <a:fillRect/>
          </a:stretch>
        </p:blipFill>
        <p:spPr bwMode="auto">
          <a:xfrm>
            <a:off x="304800" y="2286000"/>
            <a:ext cx="8677275" cy="561975"/>
          </a:xfrm>
          <a:prstGeom prst="rect">
            <a:avLst/>
          </a:prstGeom>
          <a:noFill/>
          <a:ln w="9525">
            <a:noFill/>
            <a:miter lim="800000"/>
            <a:headEnd/>
            <a:tailEnd/>
          </a:ln>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30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xEl>
                                              <p:pRg st="6" end="6"/>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xEl>
                                              <p:pRg st="8" end="8"/>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1">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19"/>
          <p:cNvSpPr txBox="1">
            <a:spLocks noChangeArrowheads="1"/>
          </p:cNvSpPr>
          <p:nvPr/>
        </p:nvSpPr>
        <p:spPr bwMode="auto">
          <a:xfrm>
            <a:off x="457200" y="304800"/>
            <a:ext cx="8382000" cy="523875"/>
          </a:xfrm>
          <a:prstGeom prst="rect">
            <a:avLst/>
          </a:prstGeom>
          <a:noFill/>
          <a:ln w="9525">
            <a:noFill/>
            <a:miter lim="800000"/>
            <a:headEnd/>
            <a:tailEnd/>
          </a:ln>
        </p:spPr>
        <p:txBody>
          <a:bodyPr>
            <a:spAutoFit/>
          </a:bodyPr>
          <a:lstStyle/>
          <a:p>
            <a:pPr fontAlgn="base">
              <a:spcBef>
                <a:spcPct val="0"/>
              </a:spcBef>
              <a:spcAft>
                <a:spcPct val="0"/>
              </a:spcAft>
            </a:pPr>
            <a:r>
              <a:rPr lang="en-US" sz="2800">
                <a:solidFill>
                  <a:prstClr val="black"/>
                </a:solidFill>
                <a:latin typeface="Rockwell Extra Bold" pitchFamily="18" charset="0"/>
                <a:cs typeface="Arial" charset="0"/>
              </a:rPr>
              <a:t>Modularity of PKS modules</a:t>
            </a:r>
          </a:p>
        </p:txBody>
      </p:sp>
      <p:sp>
        <p:nvSpPr>
          <p:cNvPr id="10243" name="Rectangle 10"/>
          <p:cNvSpPr>
            <a:spLocks noChangeArrowheads="1"/>
          </p:cNvSpPr>
          <p:nvPr/>
        </p:nvSpPr>
        <p:spPr bwMode="auto">
          <a:xfrm>
            <a:off x="533400" y="885825"/>
            <a:ext cx="8077200" cy="1323439"/>
          </a:xfrm>
          <a:prstGeom prst="rect">
            <a:avLst/>
          </a:prstGeom>
          <a:noFill/>
          <a:ln w="9525">
            <a:noFill/>
            <a:miter lim="800000"/>
            <a:headEnd/>
            <a:tailEnd/>
          </a:ln>
        </p:spPr>
        <p:txBody>
          <a:bodyPr>
            <a:spAutoFit/>
          </a:bodyPr>
          <a:lstStyle/>
          <a:p>
            <a:pPr marL="457200" indent="-457200" fontAlgn="base">
              <a:spcBef>
                <a:spcPct val="0"/>
              </a:spcBef>
              <a:spcAft>
                <a:spcPct val="0"/>
              </a:spcAft>
              <a:buFont typeface="Wingdings" pitchFamily="2" charset="2"/>
              <a:buChar char="§"/>
            </a:pPr>
            <a:r>
              <a:rPr lang="en-US" sz="2000" dirty="0" smtClean="0">
                <a:solidFill>
                  <a:srgbClr val="262626"/>
                </a:solidFill>
                <a:cs typeface="Arial" charset="0"/>
              </a:rPr>
              <a:t>Most chimeras are non functional</a:t>
            </a:r>
          </a:p>
          <a:p>
            <a:pPr marL="457200" indent="-457200" fontAlgn="base">
              <a:spcBef>
                <a:spcPct val="0"/>
              </a:spcBef>
              <a:spcAft>
                <a:spcPct val="0"/>
              </a:spcAft>
              <a:buFont typeface="Wingdings" pitchFamily="2" charset="2"/>
              <a:buChar char="§"/>
            </a:pPr>
            <a:endParaRPr lang="en-US" sz="2000" dirty="0" smtClean="0">
              <a:solidFill>
                <a:srgbClr val="262626"/>
              </a:solidFill>
              <a:cs typeface="Arial" charset="0"/>
            </a:endParaRPr>
          </a:p>
          <a:p>
            <a:pPr marL="457200" indent="-457200" fontAlgn="base">
              <a:spcBef>
                <a:spcPct val="0"/>
              </a:spcBef>
              <a:spcAft>
                <a:spcPct val="0"/>
              </a:spcAft>
              <a:buFont typeface="Wingdings" pitchFamily="2" charset="2"/>
              <a:buChar char="§"/>
            </a:pPr>
            <a:r>
              <a:rPr lang="en-US" sz="2000" dirty="0">
                <a:solidFill>
                  <a:srgbClr val="262626"/>
                </a:solidFill>
                <a:cs typeface="Arial" charset="0"/>
              </a:rPr>
              <a:t>Expression and folding of the modules is modular</a:t>
            </a:r>
          </a:p>
          <a:p>
            <a:pPr marL="457200" indent="-457200" fontAlgn="base">
              <a:spcBef>
                <a:spcPct val="0"/>
              </a:spcBef>
              <a:spcAft>
                <a:spcPct val="0"/>
              </a:spcAft>
              <a:buFont typeface="Wingdings" pitchFamily="2" charset="2"/>
              <a:buChar char="§"/>
            </a:pPr>
            <a:r>
              <a:rPr lang="en-US" sz="2000" dirty="0">
                <a:solidFill>
                  <a:srgbClr val="262626"/>
                </a:solidFill>
                <a:cs typeface="Arial" charset="0"/>
              </a:rPr>
              <a:t>Expression and folding of the domains is also </a:t>
            </a:r>
            <a:r>
              <a:rPr lang="en-US" sz="2000" dirty="0" smtClean="0">
                <a:solidFill>
                  <a:srgbClr val="262626"/>
                </a:solidFill>
                <a:cs typeface="Arial" charset="0"/>
              </a:rPr>
              <a:t>modular</a:t>
            </a:r>
            <a:endParaRPr lang="en-US" sz="2000" dirty="0">
              <a:solidFill>
                <a:srgbClr val="262626"/>
              </a:solidFill>
              <a:cs typeface="Arial" charset="0"/>
            </a:endParaRPr>
          </a:p>
        </p:txBody>
      </p:sp>
      <p:pic>
        <p:nvPicPr>
          <p:cNvPr id="11268" name="Picture 4"/>
          <p:cNvPicPr>
            <a:picLocks noChangeAspect="1" noChangeArrowheads="1"/>
          </p:cNvPicPr>
          <p:nvPr/>
        </p:nvPicPr>
        <p:blipFill>
          <a:blip r:embed="rId4" cstate="print"/>
          <a:srcRect/>
          <a:stretch>
            <a:fillRect/>
          </a:stretch>
        </p:blipFill>
        <p:spPr bwMode="auto">
          <a:xfrm>
            <a:off x="2362200" y="2895600"/>
            <a:ext cx="4302125" cy="3505200"/>
          </a:xfrm>
          <a:prstGeom prst="rect">
            <a:avLst/>
          </a:prstGeom>
          <a:noFill/>
          <a:ln w="9525">
            <a:noFill/>
            <a:miter lim="800000"/>
            <a:headEnd/>
            <a:tailEnd/>
          </a:ln>
        </p:spPr>
      </p:pic>
      <p:pic>
        <p:nvPicPr>
          <p:cNvPr id="5" name="Picture 23" descr="module 5.png"/>
          <p:cNvPicPr>
            <a:picLocks noChangeAspect="1"/>
          </p:cNvPicPr>
          <p:nvPr/>
        </p:nvPicPr>
        <p:blipFill>
          <a:blip r:embed="rId5" cstate="print"/>
          <a:srcRect/>
          <a:stretch>
            <a:fillRect/>
          </a:stretch>
        </p:blipFill>
        <p:spPr bwMode="auto">
          <a:xfrm>
            <a:off x="304800" y="2805113"/>
            <a:ext cx="1508125" cy="3290887"/>
          </a:xfrm>
          <a:prstGeom prst="rect">
            <a:avLst/>
          </a:prstGeom>
          <a:noFill/>
          <a:ln w="9525">
            <a:noFill/>
            <a:miter lim="800000"/>
            <a:headEnd/>
            <a:tailEnd/>
          </a:ln>
        </p:spPr>
      </p:pic>
      <p:sp>
        <p:nvSpPr>
          <p:cNvPr id="6" name="Rectangle 5"/>
          <p:cNvSpPr>
            <a:spLocks noChangeArrowheads="1"/>
          </p:cNvSpPr>
          <p:nvPr/>
        </p:nvSpPr>
        <p:spPr bwMode="auto">
          <a:xfrm>
            <a:off x="6400800" y="3700463"/>
            <a:ext cx="2746375" cy="338137"/>
          </a:xfrm>
          <a:prstGeom prst="rect">
            <a:avLst/>
          </a:prstGeom>
          <a:noFill/>
          <a:ln w="9525">
            <a:noFill/>
            <a:miter lim="800000"/>
            <a:headEnd/>
            <a:tailEnd/>
          </a:ln>
        </p:spPr>
        <p:txBody>
          <a:bodyPr wrap="none">
            <a:spAutoFit/>
          </a:bodyPr>
          <a:lstStyle/>
          <a:p>
            <a:pPr fontAlgn="base">
              <a:spcBef>
                <a:spcPct val="0"/>
              </a:spcBef>
              <a:spcAft>
                <a:spcPct val="0"/>
              </a:spcAft>
            </a:pPr>
            <a:r>
              <a:rPr lang="en-US" sz="1600">
                <a:solidFill>
                  <a:prstClr val="black"/>
                </a:solidFill>
                <a:latin typeface="Arial" charset="0"/>
                <a:cs typeface="Arial" charset="0"/>
              </a:rPr>
              <a:t>acyltransferase (AT) domain</a:t>
            </a:r>
          </a:p>
        </p:txBody>
      </p:sp>
      <p:cxnSp>
        <p:nvCxnSpPr>
          <p:cNvPr id="8" name="Straight Arrow Connector 7"/>
          <p:cNvCxnSpPr/>
          <p:nvPr/>
        </p:nvCxnSpPr>
        <p:spPr>
          <a:xfrm rot="10800000" flipV="1">
            <a:off x="6248400" y="4038600"/>
            <a:ext cx="381000" cy="2286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0" name="Rectangle 9"/>
          <p:cNvSpPr>
            <a:spLocks noChangeArrowheads="1"/>
          </p:cNvSpPr>
          <p:nvPr/>
        </p:nvSpPr>
        <p:spPr bwMode="auto">
          <a:xfrm>
            <a:off x="1066800" y="2743200"/>
            <a:ext cx="2682875" cy="338138"/>
          </a:xfrm>
          <a:prstGeom prst="rect">
            <a:avLst/>
          </a:prstGeom>
          <a:noFill/>
          <a:ln w="9525">
            <a:noFill/>
            <a:miter lim="800000"/>
            <a:headEnd/>
            <a:tailEnd/>
          </a:ln>
        </p:spPr>
        <p:txBody>
          <a:bodyPr wrap="none">
            <a:spAutoFit/>
          </a:bodyPr>
          <a:lstStyle/>
          <a:p>
            <a:pPr fontAlgn="base">
              <a:spcBef>
                <a:spcPct val="0"/>
              </a:spcBef>
              <a:spcAft>
                <a:spcPct val="0"/>
              </a:spcAft>
            </a:pPr>
            <a:r>
              <a:rPr lang="en-US" sz="1600">
                <a:solidFill>
                  <a:prstClr val="black"/>
                </a:solidFill>
                <a:latin typeface="Arial" charset="0"/>
                <a:cs typeface="Arial" charset="0"/>
              </a:rPr>
              <a:t>ketoreductase (KR) domain</a:t>
            </a:r>
          </a:p>
        </p:txBody>
      </p:sp>
      <p:cxnSp>
        <p:nvCxnSpPr>
          <p:cNvPr id="12" name="Straight Arrow Connector 11"/>
          <p:cNvCxnSpPr/>
          <p:nvPr/>
        </p:nvCxnSpPr>
        <p:spPr>
          <a:xfrm>
            <a:off x="1905000" y="3048000"/>
            <a:ext cx="990600" cy="2286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6" name="Rectangle 15"/>
          <p:cNvSpPr>
            <a:spLocks noChangeArrowheads="1"/>
          </p:cNvSpPr>
          <p:nvPr/>
        </p:nvSpPr>
        <p:spPr bwMode="auto">
          <a:xfrm>
            <a:off x="5486400" y="5562600"/>
            <a:ext cx="2590800" cy="338138"/>
          </a:xfrm>
          <a:prstGeom prst="rect">
            <a:avLst/>
          </a:prstGeom>
          <a:noFill/>
          <a:ln w="9525">
            <a:noFill/>
            <a:miter lim="800000"/>
            <a:headEnd/>
            <a:tailEnd/>
          </a:ln>
        </p:spPr>
        <p:txBody>
          <a:bodyPr wrap="none">
            <a:spAutoFit/>
          </a:bodyPr>
          <a:lstStyle/>
          <a:p>
            <a:pPr fontAlgn="base">
              <a:spcBef>
                <a:spcPct val="0"/>
              </a:spcBef>
              <a:spcAft>
                <a:spcPct val="0"/>
              </a:spcAft>
            </a:pPr>
            <a:r>
              <a:rPr lang="en-US" sz="1600">
                <a:solidFill>
                  <a:prstClr val="black"/>
                </a:solidFill>
                <a:latin typeface="Arial" charset="0"/>
                <a:cs typeface="Arial" charset="0"/>
              </a:rPr>
              <a:t>ketosynthase (KS) domain</a:t>
            </a:r>
          </a:p>
        </p:txBody>
      </p:sp>
      <p:cxnSp>
        <p:nvCxnSpPr>
          <p:cNvPr id="19" name="Straight Arrow Connector 18"/>
          <p:cNvCxnSpPr/>
          <p:nvPr/>
        </p:nvCxnSpPr>
        <p:spPr>
          <a:xfrm rot="10800000">
            <a:off x="4876800" y="5105400"/>
            <a:ext cx="990600" cy="5334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0" name="Rectangle 19"/>
          <p:cNvSpPr>
            <a:spLocks noChangeArrowheads="1"/>
          </p:cNvSpPr>
          <p:nvPr/>
        </p:nvSpPr>
        <p:spPr bwMode="auto">
          <a:xfrm>
            <a:off x="1752600" y="5588000"/>
            <a:ext cx="1930400" cy="584200"/>
          </a:xfrm>
          <a:prstGeom prst="rect">
            <a:avLst/>
          </a:prstGeom>
          <a:noFill/>
          <a:ln w="9525">
            <a:noFill/>
            <a:miter lim="800000"/>
            <a:headEnd/>
            <a:tailEnd/>
          </a:ln>
        </p:spPr>
        <p:txBody>
          <a:bodyPr wrap="none">
            <a:spAutoFit/>
          </a:bodyPr>
          <a:lstStyle/>
          <a:p>
            <a:pPr fontAlgn="base">
              <a:spcBef>
                <a:spcPct val="0"/>
              </a:spcBef>
              <a:spcAft>
                <a:spcPct val="0"/>
              </a:spcAft>
            </a:pPr>
            <a:r>
              <a:rPr lang="fr-FR" sz="1600">
                <a:solidFill>
                  <a:prstClr val="black"/>
                </a:solidFill>
                <a:latin typeface="Arial" charset="0"/>
                <a:cs typeface="Arial" charset="0"/>
              </a:rPr>
              <a:t>acyl carrier protein </a:t>
            </a:r>
          </a:p>
          <a:p>
            <a:pPr fontAlgn="base">
              <a:spcBef>
                <a:spcPct val="0"/>
              </a:spcBef>
              <a:spcAft>
                <a:spcPct val="0"/>
              </a:spcAft>
            </a:pPr>
            <a:r>
              <a:rPr lang="fr-FR" sz="1600">
                <a:solidFill>
                  <a:prstClr val="black"/>
                </a:solidFill>
                <a:latin typeface="Arial" charset="0"/>
                <a:cs typeface="Arial" charset="0"/>
              </a:rPr>
              <a:t>(ACP) domain</a:t>
            </a:r>
            <a:endParaRPr lang="en-US" sz="1600">
              <a:solidFill>
                <a:prstClr val="black"/>
              </a:solidFill>
              <a:latin typeface="Arial" charset="0"/>
              <a:cs typeface="Arial" charset="0"/>
            </a:endParaRPr>
          </a:p>
        </p:txBody>
      </p:sp>
      <p:cxnSp>
        <p:nvCxnSpPr>
          <p:cNvPr id="22" name="Straight Arrow Connector 21"/>
          <p:cNvCxnSpPr/>
          <p:nvPr/>
        </p:nvCxnSpPr>
        <p:spPr>
          <a:xfrm rot="5400000" flipH="1" flipV="1">
            <a:off x="3086100" y="4991100"/>
            <a:ext cx="914400" cy="76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4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4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26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16" grpId="0"/>
      <p:bldP spid="20"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extBox 19"/>
          <p:cNvSpPr txBox="1">
            <a:spLocks noChangeArrowheads="1"/>
          </p:cNvSpPr>
          <p:nvPr/>
        </p:nvSpPr>
        <p:spPr bwMode="auto">
          <a:xfrm>
            <a:off x="457200" y="304800"/>
            <a:ext cx="8382000" cy="523875"/>
          </a:xfrm>
          <a:prstGeom prst="rect">
            <a:avLst/>
          </a:prstGeom>
          <a:noFill/>
          <a:ln w="9525">
            <a:noFill/>
            <a:miter lim="800000"/>
            <a:headEnd/>
            <a:tailEnd/>
          </a:ln>
        </p:spPr>
        <p:txBody>
          <a:bodyPr>
            <a:spAutoFit/>
          </a:bodyPr>
          <a:lstStyle/>
          <a:p>
            <a:pPr fontAlgn="base">
              <a:spcBef>
                <a:spcPct val="0"/>
              </a:spcBef>
              <a:spcAft>
                <a:spcPct val="0"/>
              </a:spcAft>
            </a:pPr>
            <a:r>
              <a:rPr lang="en-US" sz="2800">
                <a:solidFill>
                  <a:prstClr val="black"/>
                </a:solidFill>
                <a:latin typeface="Rockwell Extra Bold" pitchFamily="18" charset="0"/>
                <a:cs typeface="Arial" charset="0"/>
              </a:rPr>
              <a:t>Modularity of PKS modules</a:t>
            </a:r>
          </a:p>
        </p:txBody>
      </p:sp>
      <p:sp>
        <p:nvSpPr>
          <p:cNvPr id="12291" name="Rectangle 10"/>
          <p:cNvSpPr>
            <a:spLocks noChangeArrowheads="1"/>
          </p:cNvSpPr>
          <p:nvPr/>
        </p:nvSpPr>
        <p:spPr bwMode="auto">
          <a:xfrm>
            <a:off x="533400" y="885825"/>
            <a:ext cx="8077200" cy="2862322"/>
          </a:xfrm>
          <a:prstGeom prst="rect">
            <a:avLst/>
          </a:prstGeom>
          <a:noFill/>
          <a:ln w="9525">
            <a:noFill/>
            <a:miter lim="800000"/>
            <a:headEnd/>
            <a:tailEnd/>
          </a:ln>
        </p:spPr>
        <p:txBody>
          <a:bodyPr>
            <a:spAutoFit/>
          </a:bodyPr>
          <a:lstStyle/>
          <a:p>
            <a:pPr marL="457200" indent="-457200" fontAlgn="base">
              <a:spcBef>
                <a:spcPct val="0"/>
              </a:spcBef>
              <a:spcAft>
                <a:spcPct val="0"/>
              </a:spcAft>
              <a:buFont typeface="Wingdings" pitchFamily="2" charset="2"/>
              <a:buChar char="§"/>
            </a:pPr>
            <a:r>
              <a:rPr lang="en-US" sz="2000" dirty="0">
                <a:solidFill>
                  <a:srgbClr val="262626"/>
                </a:solidFill>
                <a:cs typeface="Arial" charset="0"/>
              </a:rPr>
              <a:t>Most chimeras are non functional</a:t>
            </a:r>
          </a:p>
          <a:p>
            <a:pPr marL="457200" indent="-457200" fontAlgn="base">
              <a:spcBef>
                <a:spcPct val="0"/>
              </a:spcBef>
              <a:spcAft>
                <a:spcPct val="0"/>
              </a:spcAft>
              <a:buFont typeface="Wingdings" pitchFamily="2" charset="2"/>
              <a:buChar char="§"/>
            </a:pPr>
            <a:endParaRPr lang="en-US" sz="2000" dirty="0">
              <a:solidFill>
                <a:srgbClr val="262626"/>
              </a:solidFill>
              <a:cs typeface="Arial" charset="0"/>
            </a:endParaRPr>
          </a:p>
          <a:p>
            <a:pPr marL="457200" indent="-457200" fontAlgn="base">
              <a:spcBef>
                <a:spcPct val="0"/>
              </a:spcBef>
              <a:spcAft>
                <a:spcPct val="0"/>
              </a:spcAft>
              <a:buFont typeface="Wingdings" pitchFamily="2" charset="2"/>
              <a:buChar char="§"/>
            </a:pPr>
            <a:r>
              <a:rPr lang="en-US" sz="2000" dirty="0">
                <a:solidFill>
                  <a:srgbClr val="262626"/>
                </a:solidFill>
                <a:cs typeface="Arial" charset="0"/>
              </a:rPr>
              <a:t>Expression and folding of the modules is modular</a:t>
            </a:r>
          </a:p>
          <a:p>
            <a:pPr marL="457200" indent="-457200" fontAlgn="base">
              <a:spcBef>
                <a:spcPct val="0"/>
              </a:spcBef>
              <a:spcAft>
                <a:spcPct val="0"/>
              </a:spcAft>
              <a:buFont typeface="Wingdings" pitchFamily="2" charset="2"/>
              <a:buChar char="§"/>
            </a:pPr>
            <a:r>
              <a:rPr lang="en-US" sz="2000" dirty="0">
                <a:solidFill>
                  <a:srgbClr val="262626"/>
                </a:solidFill>
                <a:cs typeface="Arial" charset="0"/>
              </a:rPr>
              <a:t>Expression and folding of the domains is also modular</a:t>
            </a:r>
          </a:p>
          <a:p>
            <a:pPr marL="457200" indent="-457200" fontAlgn="base">
              <a:spcBef>
                <a:spcPct val="0"/>
              </a:spcBef>
              <a:spcAft>
                <a:spcPct val="0"/>
              </a:spcAft>
              <a:buFont typeface="Wingdings" pitchFamily="2" charset="2"/>
              <a:buChar char="§"/>
            </a:pPr>
            <a:endParaRPr lang="en-US" sz="2000" dirty="0">
              <a:solidFill>
                <a:srgbClr val="262626"/>
              </a:solidFill>
              <a:cs typeface="Arial" charset="0"/>
            </a:endParaRPr>
          </a:p>
          <a:p>
            <a:pPr marL="457200" indent="-457200" fontAlgn="base">
              <a:spcBef>
                <a:spcPct val="0"/>
              </a:spcBef>
              <a:spcAft>
                <a:spcPct val="0"/>
              </a:spcAft>
              <a:buFont typeface="Wingdings" pitchFamily="2" charset="2"/>
              <a:buChar char="§"/>
            </a:pPr>
            <a:r>
              <a:rPr lang="en-US" sz="2000" dirty="0">
                <a:solidFill>
                  <a:srgbClr val="262626"/>
                </a:solidFill>
                <a:cs typeface="Arial" charset="0"/>
              </a:rPr>
              <a:t>The issues appear to be with the linkers </a:t>
            </a:r>
            <a:r>
              <a:rPr lang="en-US" sz="2000" dirty="0" smtClean="0">
                <a:solidFill>
                  <a:srgbClr val="262626"/>
                </a:solidFill>
                <a:cs typeface="Arial" charset="0"/>
              </a:rPr>
              <a:t>or a lack </a:t>
            </a:r>
            <a:r>
              <a:rPr lang="en-US" sz="2000" dirty="0">
                <a:solidFill>
                  <a:srgbClr val="262626"/>
                </a:solidFill>
                <a:cs typeface="Arial" charset="0"/>
              </a:rPr>
              <a:t>of true naivety </a:t>
            </a:r>
            <a:r>
              <a:rPr lang="en-US" sz="2000" dirty="0" smtClean="0">
                <a:solidFill>
                  <a:srgbClr val="262626"/>
                </a:solidFill>
                <a:cs typeface="Arial" charset="0"/>
              </a:rPr>
              <a:t>towards </a:t>
            </a:r>
            <a:r>
              <a:rPr lang="en-US" sz="2000" dirty="0">
                <a:solidFill>
                  <a:srgbClr val="262626"/>
                </a:solidFill>
                <a:cs typeface="Arial" charset="0"/>
              </a:rPr>
              <a:t>their </a:t>
            </a:r>
            <a:r>
              <a:rPr lang="en-US" sz="2000" dirty="0" smtClean="0">
                <a:solidFill>
                  <a:srgbClr val="262626"/>
                </a:solidFill>
                <a:cs typeface="Arial" charset="0"/>
              </a:rPr>
              <a:t>substrate</a:t>
            </a:r>
          </a:p>
          <a:p>
            <a:pPr marL="457200" indent="-457200" fontAlgn="base">
              <a:spcBef>
                <a:spcPct val="0"/>
              </a:spcBef>
              <a:spcAft>
                <a:spcPct val="0"/>
              </a:spcAft>
              <a:buFont typeface="Wingdings" pitchFamily="2" charset="2"/>
              <a:buChar char="§"/>
            </a:pPr>
            <a:endParaRPr lang="en-US" sz="2000" dirty="0">
              <a:solidFill>
                <a:srgbClr val="262626"/>
              </a:solidFill>
              <a:cs typeface="Arial" charset="0"/>
            </a:endParaRPr>
          </a:p>
          <a:p>
            <a:pPr marL="457200" indent="-457200" fontAlgn="base">
              <a:spcBef>
                <a:spcPct val="0"/>
              </a:spcBef>
              <a:spcAft>
                <a:spcPct val="0"/>
              </a:spcAft>
              <a:buFont typeface="Wingdings" pitchFamily="2" charset="2"/>
              <a:buChar char="§"/>
            </a:pPr>
            <a:r>
              <a:rPr lang="en-US" sz="2000" dirty="0">
                <a:solidFill>
                  <a:srgbClr val="262626"/>
                </a:solidFill>
                <a:cs typeface="Arial" charset="0"/>
              </a:rPr>
              <a:t>The natural systems may have become canonized</a:t>
            </a:r>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291">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extBox 19"/>
          <p:cNvSpPr txBox="1">
            <a:spLocks noChangeArrowheads="1"/>
          </p:cNvSpPr>
          <p:nvPr/>
        </p:nvSpPr>
        <p:spPr bwMode="auto">
          <a:xfrm>
            <a:off x="457200" y="304800"/>
            <a:ext cx="8382000" cy="523875"/>
          </a:xfrm>
          <a:prstGeom prst="rect">
            <a:avLst/>
          </a:prstGeom>
          <a:noFill/>
          <a:ln w="9525">
            <a:noFill/>
            <a:miter lim="800000"/>
            <a:headEnd/>
            <a:tailEnd/>
          </a:ln>
        </p:spPr>
        <p:txBody>
          <a:bodyPr>
            <a:spAutoFit/>
          </a:bodyPr>
          <a:lstStyle/>
          <a:p>
            <a:pPr fontAlgn="base">
              <a:spcBef>
                <a:spcPct val="0"/>
              </a:spcBef>
              <a:spcAft>
                <a:spcPct val="0"/>
              </a:spcAft>
            </a:pPr>
            <a:r>
              <a:rPr lang="en-US" sz="2800" dirty="0">
                <a:solidFill>
                  <a:prstClr val="black"/>
                </a:solidFill>
                <a:latin typeface="Rockwell Extra Bold" pitchFamily="18" charset="0"/>
                <a:cs typeface="Arial" charset="0"/>
              </a:rPr>
              <a:t>The linker </a:t>
            </a:r>
            <a:r>
              <a:rPr lang="en-US" sz="2800" dirty="0" smtClean="0">
                <a:solidFill>
                  <a:prstClr val="black"/>
                </a:solidFill>
                <a:latin typeface="Rockwell Extra Bold" pitchFamily="18" charset="0"/>
                <a:cs typeface="Arial" charset="0"/>
              </a:rPr>
              <a:t> issue</a:t>
            </a:r>
            <a:endParaRPr lang="en-US" sz="2800" dirty="0">
              <a:solidFill>
                <a:prstClr val="black"/>
              </a:solidFill>
              <a:latin typeface="Rockwell Extra Bold" pitchFamily="18" charset="0"/>
              <a:cs typeface="Arial" charset="0"/>
            </a:endParaRPr>
          </a:p>
        </p:txBody>
      </p:sp>
      <p:sp>
        <p:nvSpPr>
          <p:cNvPr id="13315" name="Rectangle 10"/>
          <p:cNvSpPr>
            <a:spLocks noChangeArrowheads="1"/>
          </p:cNvSpPr>
          <p:nvPr/>
        </p:nvSpPr>
        <p:spPr bwMode="auto">
          <a:xfrm>
            <a:off x="533400" y="885825"/>
            <a:ext cx="8077200" cy="4401205"/>
          </a:xfrm>
          <a:prstGeom prst="rect">
            <a:avLst/>
          </a:prstGeom>
          <a:noFill/>
          <a:ln w="9525">
            <a:noFill/>
            <a:miter lim="800000"/>
            <a:headEnd/>
            <a:tailEnd/>
          </a:ln>
        </p:spPr>
        <p:txBody>
          <a:bodyPr>
            <a:spAutoFit/>
          </a:bodyPr>
          <a:lstStyle/>
          <a:p>
            <a:pPr marL="457200" indent="-457200" fontAlgn="base">
              <a:spcBef>
                <a:spcPct val="0"/>
              </a:spcBef>
              <a:spcAft>
                <a:spcPct val="0"/>
              </a:spcAft>
              <a:buFont typeface="Wingdings" pitchFamily="2" charset="2"/>
              <a:buChar char="§"/>
            </a:pPr>
            <a:r>
              <a:rPr lang="en-US" sz="2000" dirty="0">
                <a:solidFill>
                  <a:srgbClr val="262626"/>
                </a:solidFill>
                <a:cs typeface="Arial" charset="0"/>
              </a:rPr>
              <a:t>The linkers make up a substantial portion of the polypeptide length</a:t>
            </a:r>
          </a:p>
          <a:p>
            <a:pPr marL="457200" indent="-457200" fontAlgn="base">
              <a:spcBef>
                <a:spcPct val="0"/>
              </a:spcBef>
              <a:spcAft>
                <a:spcPct val="0"/>
              </a:spcAft>
              <a:buFont typeface="Wingdings" pitchFamily="2" charset="2"/>
              <a:buChar char="§"/>
            </a:pPr>
            <a:r>
              <a:rPr lang="en-US" sz="2000" dirty="0">
                <a:solidFill>
                  <a:srgbClr val="262626"/>
                </a:solidFill>
                <a:cs typeface="Arial" charset="0"/>
              </a:rPr>
              <a:t>Extensive interactions exist between the linkers and catalytic </a:t>
            </a:r>
            <a:r>
              <a:rPr lang="en-US" sz="2000" dirty="0" smtClean="0">
                <a:solidFill>
                  <a:srgbClr val="262626"/>
                </a:solidFill>
                <a:cs typeface="Arial" charset="0"/>
              </a:rPr>
              <a:t>domains</a:t>
            </a:r>
          </a:p>
          <a:p>
            <a:pPr marL="457200" indent="-457200" fontAlgn="base">
              <a:spcBef>
                <a:spcPct val="0"/>
              </a:spcBef>
              <a:spcAft>
                <a:spcPct val="0"/>
              </a:spcAft>
              <a:buFont typeface="Wingdings" pitchFamily="2" charset="2"/>
              <a:buChar char="§"/>
            </a:pPr>
            <a:endParaRPr lang="en-US" sz="2000" dirty="0">
              <a:solidFill>
                <a:srgbClr val="262626"/>
              </a:solidFill>
              <a:cs typeface="Arial" charset="0"/>
            </a:endParaRPr>
          </a:p>
          <a:p>
            <a:pPr marL="457200" indent="-457200" fontAlgn="base">
              <a:spcBef>
                <a:spcPct val="0"/>
              </a:spcBef>
              <a:spcAft>
                <a:spcPct val="0"/>
              </a:spcAft>
              <a:buFont typeface="Wingdings" pitchFamily="2" charset="2"/>
              <a:buChar char="§"/>
            </a:pPr>
            <a:r>
              <a:rPr lang="en-US" sz="2000" dirty="0">
                <a:solidFill>
                  <a:srgbClr val="262626"/>
                </a:solidFill>
                <a:cs typeface="Arial" charset="0"/>
              </a:rPr>
              <a:t>Some of the linkers appear to be universal, some don’t</a:t>
            </a:r>
          </a:p>
          <a:p>
            <a:pPr marL="457200" indent="-457200" fontAlgn="base">
              <a:spcBef>
                <a:spcPct val="0"/>
              </a:spcBef>
              <a:spcAft>
                <a:spcPct val="0"/>
              </a:spcAft>
              <a:buFont typeface="Wingdings" pitchFamily="2" charset="2"/>
              <a:buChar char="§"/>
            </a:pPr>
            <a:r>
              <a:rPr lang="en-US" sz="2000" dirty="0">
                <a:solidFill>
                  <a:srgbClr val="262626"/>
                </a:solidFill>
                <a:cs typeface="Arial" charset="0"/>
              </a:rPr>
              <a:t>The ones joining module-to-module appear to be universal</a:t>
            </a:r>
          </a:p>
          <a:p>
            <a:pPr marL="457200" indent="-457200" fontAlgn="base">
              <a:spcBef>
                <a:spcPct val="0"/>
              </a:spcBef>
              <a:spcAft>
                <a:spcPct val="0"/>
              </a:spcAft>
              <a:buFont typeface="Wingdings" pitchFamily="2" charset="2"/>
              <a:buChar char="§"/>
            </a:pPr>
            <a:endParaRPr lang="en-US" sz="2000" dirty="0" smtClean="0">
              <a:solidFill>
                <a:srgbClr val="262626"/>
              </a:solidFill>
              <a:cs typeface="Arial" charset="0"/>
            </a:endParaRPr>
          </a:p>
          <a:p>
            <a:pPr marL="457200" indent="-457200" fontAlgn="base">
              <a:spcBef>
                <a:spcPct val="0"/>
              </a:spcBef>
              <a:spcAft>
                <a:spcPct val="0"/>
              </a:spcAft>
              <a:buFont typeface="Wingdings" pitchFamily="2" charset="2"/>
              <a:buChar char="§"/>
            </a:pPr>
            <a:r>
              <a:rPr lang="en-US" sz="2000" dirty="0" smtClean="0">
                <a:solidFill>
                  <a:srgbClr val="262626"/>
                </a:solidFill>
                <a:cs typeface="Arial" charset="0"/>
              </a:rPr>
              <a:t>Changing </a:t>
            </a:r>
            <a:r>
              <a:rPr lang="en-US" sz="2000" dirty="0">
                <a:solidFill>
                  <a:srgbClr val="262626"/>
                </a:solidFill>
                <a:cs typeface="Arial" charset="0"/>
              </a:rPr>
              <a:t>the domain-domain junctions usually results in rate impairment</a:t>
            </a:r>
          </a:p>
          <a:p>
            <a:pPr marL="457200" indent="-457200" fontAlgn="base">
              <a:spcBef>
                <a:spcPct val="0"/>
              </a:spcBef>
              <a:spcAft>
                <a:spcPct val="0"/>
              </a:spcAft>
              <a:buFont typeface="Wingdings" pitchFamily="2" charset="2"/>
              <a:buChar char="§"/>
            </a:pPr>
            <a:r>
              <a:rPr lang="en-US" sz="2000" dirty="0">
                <a:solidFill>
                  <a:srgbClr val="262626"/>
                </a:solidFill>
                <a:cs typeface="Arial" charset="0"/>
              </a:rPr>
              <a:t>Choosing several linkers </a:t>
            </a:r>
            <a:r>
              <a:rPr lang="en-US" sz="2000" dirty="0" smtClean="0">
                <a:solidFill>
                  <a:srgbClr val="262626"/>
                </a:solidFill>
                <a:cs typeface="Arial" charset="0"/>
              </a:rPr>
              <a:t>sometimes </a:t>
            </a:r>
            <a:r>
              <a:rPr lang="en-US" sz="2000" dirty="0">
                <a:solidFill>
                  <a:srgbClr val="262626"/>
                </a:solidFill>
                <a:cs typeface="Arial" charset="0"/>
              </a:rPr>
              <a:t>fixes the </a:t>
            </a:r>
            <a:r>
              <a:rPr lang="en-US" sz="2000" dirty="0" smtClean="0">
                <a:solidFill>
                  <a:srgbClr val="262626"/>
                </a:solidFill>
                <a:cs typeface="Arial" charset="0"/>
              </a:rPr>
              <a:t>problem</a:t>
            </a:r>
          </a:p>
          <a:p>
            <a:pPr marL="457200" indent="-457200" fontAlgn="base">
              <a:spcBef>
                <a:spcPct val="0"/>
              </a:spcBef>
              <a:spcAft>
                <a:spcPct val="0"/>
              </a:spcAft>
              <a:buFont typeface="Wingdings" pitchFamily="2" charset="2"/>
              <a:buChar char="§"/>
            </a:pPr>
            <a:endParaRPr lang="en-US" sz="2000" dirty="0">
              <a:solidFill>
                <a:srgbClr val="262626"/>
              </a:solidFill>
              <a:cs typeface="Arial" charset="0"/>
            </a:endParaRPr>
          </a:p>
          <a:p>
            <a:pPr marL="457200" indent="-457200" fontAlgn="base">
              <a:spcBef>
                <a:spcPct val="0"/>
              </a:spcBef>
              <a:spcAft>
                <a:spcPct val="0"/>
              </a:spcAft>
              <a:buFont typeface="Wingdings" pitchFamily="2" charset="2"/>
              <a:buChar char="§"/>
            </a:pPr>
            <a:r>
              <a:rPr lang="en-US" sz="2000" dirty="0">
                <a:solidFill>
                  <a:srgbClr val="262626"/>
                </a:solidFill>
                <a:cs typeface="Arial" charset="0"/>
              </a:rPr>
              <a:t>Another approach is to hold the linkers the same and modify the domains to make them  do different chemistry</a:t>
            </a:r>
          </a:p>
          <a:p>
            <a:pPr marL="457200" indent="-457200" fontAlgn="base">
              <a:spcBef>
                <a:spcPct val="0"/>
              </a:spcBef>
              <a:spcAft>
                <a:spcPct val="0"/>
              </a:spcAft>
              <a:buFont typeface="Wingdings" pitchFamily="2" charset="2"/>
              <a:buChar char="§"/>
            </a:pPr>
            <a:endParaRPr lang="en-US" sz="2000" dirty="0">
              <a:solidFill>
                <a:srgbClr val="262626"/>
              </a:solidFill>
              <a:cs typeface="Arial" charset="0"/>
            </a:endParaRPr>
          </a:p>
          <a:p>
            <a:pPr marL="457200" indent="-457200" fontAlgn="base">
              <a:spcBef>
                <a:spcPct val="0"/>
              </a:spcBef>
              <a:spcAft>
                <a:spcPct val="0"/>
              </a:spcAft>
              <a:buFont typeface="Wingdings" pitchFamily="2" charset="2"/>
              <a:buChar char="§"/>
            </a:pPr>
            <a:r>
              <a:rPr lang="en-US" sz="2000" dirty="0" smtClean="0">
                <a:solidFill>
                  <a:srgbClr val="262626"/>
                </a:solidFill>
                <a:cs typeface="Arial" charset="0"/>
              </a:rPr>
              <a:t>Can fix poor junctions with directed evolution</a:t>
            </a:r>
            <a:endParaRPr lang="en-US" sz="2000" dirty="0">
              <a:solidFill>
                <a:srgbClr val="262626"/>
              </a:solidFill>
              <a:cs typeface="Arial" charset="0"/>
            </a:endParaRPr>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315">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315">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315">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315">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315">
                                            <p:txEl>
                                              <p:pRg st="9" end="9"/>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31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extBox 19"/>
          <p:cNvSpPr txBox="1">
            <a:spLocks noChangeArrowheads="1"/>
          </p:cNvSpPr>
          <p:nvPr/>
        </p:nvSpPr>
        <p:spPr bwMode="auto">
          <a:xfrm>
            <a:off x="457200" y="304800"/>
            <a:ext cx="8382000" cy="523875"/>
          </a:xfrm>
          <a:prstGeom prst="rect">
            <a:avLst/>
          </a:prstGeom>
          <a:noFill/>
          <a:ln w="9525">
            <a:noFill/>
            <a:miter lim="800000"/>
            <a:headEnd/>
            <a:tailEnd/>
          </a:ln>
        </p:spPr>
        <p:txBody>
          <a:bodyPr>
            <a:spAutoFit/>
          </a:bodyPr>
          <a:lstStyle/>
          <a:p>
            <a:pPr fontAlgn="base">
              <a:spcBef>
                <a:spcPct val="0"/>
              </a:spcBef>
              <a:spcAft>
                <a:spcPct val="0"/>
              </a:spcAft>
            </a:pPr>
            <a:r>
              <a:rPr lang="en-US" sz="2800">
                <a:solidFill>
                  <a:prstClr val="black"/>
                </a:solidFill>
                <a:latin typeface="Rockwell Extra Bold" pitchFamily="18" charset="0"/>
                <a:cs typeface="Arial" charset="0"/>
              </a:rPr>
              <a:t>Functional composability</a:t>
            </a:r>
          </a:p>
        </p:txBody>
      </p:sp>
      <p:sp>
        <p:nvSpPr>
          <p:cNvPr id="14339" name="Rectangle 10"/>
          <p:cNvSpPr>
            <a:spLocks noChangeArrowheads="1"/>
          </p:cNvSpPr>
          <p:nvPr/>
        </p:nvSpPr>
        <p:spPr bwMode="auto">
          <a:xfrm>
            <a:off x="533400" y="885825"/>
            <a:ext cx="8077200" cy="707886"/>
          </a:xfrm>
          <a:prstGeom prst="rect">
            <a:avLst/>
          </a:prstGeom>
          <a:noFill/>
          <a:ln w="9525">
            <a:noFill/>
            <a:miter lim="800000"/>
            <a:headEnd/>
            <a:tailEnd/>
          </a:ln>
        </p:spPr>
        <p:txBody>
          <a:bodyPr>
            <a:spAutoFit/>
          </a:bodyPr>
          <a:lstStyle/>
          <a:p>
            <a:pPr marL="457200" indent="-457200" fontAlgn="base">
              <a:spcBef>
                <a:spcPct val="0"/>
              </a:spcBef>
              <a:spcAft>
                <a:spcPct val="0"/>
              </a:spcAft>
              <a:buFont typeface="Wingdings" pitchFamily="2" charset="2"/>
              <a:buChar char="§"/>
            </a:pPr>
            <a:r>
              <a:rPr lang="en-US" sz="2000" dirty="0" smtClean="0">
                <a:solidFill>
                  <a:srgbClr val="262626"/>
                </a:solidFill>
                <a:cs typeface="Arial" charset="0"/>
              </a:rPr>
              <a:t>For a chosen molecule, it is trivial to know what types of domains need to be strung together to make the product.  Let’s try one:</a:t>
            </a:r>
          </a:p>
        </p:txBody>
      </p:sp>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0" y="1828800"/>
            <a:ext cx="2667000" cy="1762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Oval 8"/>
          <p:cNvSpPr/>
          <p:nvPr/>
        </p:nvSpPr>
        <p:spPr>
          <a:xfrm>
            <a:off x="3657600" y="2514600"/>
            <a:ext cx="870995" cy="533400"/>
          </a:xfrm>
          <a:prstGeom prst="ellipse">
            <a:avLst/>
          </a:prstGeom>
          <a:solidFill>
            <a:schemeClr val="accent1">
              <a:alpha val="1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0"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09937" y="4343400"/>
            <a:ext cx="2524126" cy="16654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Freeform 6"/>
          <p:cNvSpPr/>
          <p:nvPr/>
        </p:nvSpPr>
        <p:spPr>
          <a:xfrm>
            <a:off x="3923818" y="1828800"/>
            <a:ext cx="1898248" cy="1944547"/>
          </a:xfrm>
          <a:custGeom>
            <a:avLst/>
            <a:gdLst>
              <a:gd name="connsiteX0" fmla="*/ 335666 w 1898248"/>
              <a:gd name="connsiteY0" fmla="*/ 636608 h 1944547"/>
              <a:gd name="connsiteX1" fmla="*/ 0 w 1898248"/>
              <a:gd name="connsiteY1" fmla="*/ 1388962 h 1944547"/>
              <a:gd name="connsiteX2" fmla="*/ 370390 w 1898248"/>
              <a:gd name="connsiteY2" fmla="*/ 1944547 h 1944547"/>
              <a:gd name="connsiteX3" fmla="*/ 1898248 w 1898248"/>
              <a:gd name="connsiteY3" fmla="*/ 1412111 h 1944547"/>
              <a:gd name="connsiteX4" fmla="*/ 1886673 w 1898248"/>
              <a:gd name="connsiteY4" fmla="*/ 821803 h 1944547"/>
              <a:gd name="connsiteX5" fmla="*/ 1064871 w 1898248"/>
              <a:gd name="connsiteY5" fmla="*/ 0 h 1944547"/>
              <a:gd name="connsiteX6" fmla="*/ 636607 w 1898248"/>
              <a:gd name="connsiteY6" fmla="*/ 23149 h 1944547"/>
              <a:gd name="connsiteX7" fmla="*/ 335666 w 1898248"/>
              <a:gd name="connsiteY7" fmla="*/ 636608 h 1944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98248" h="1944547">
                <a:moveTo>
                  <a:pt x="335666" y="636608"/>
                </a:moveTo>
                <a:lnTo>
                  <a:pt x="0" y="1388962"/>
                </a:lnTo>
                <a:lnTo>
                  <a:pt x="370390" y="1944547"/>
                </a:lnTo>
                <a:lnTo>
                  <a:pt x="1898248" y="1412111"/>
                </a:lnTo>
                <a:lnTo>
                  <a:pt x="1886673" y="821803"/>
                </a:lnTo>
                <a:lnTo>
                  <a:pt x="1064871" y="0"/>
                </a:lnTo>
                <a:lnTo>
                  <a:pt x="636607" y="23149"/>
                </a:lnTo>
                <a:lnTo>
                  <a:pt x="335666" y="63660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1"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15484" y="2599026"/>
            <a:ext cx="2257425" cy="1581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2" name="Picture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7200" y="2864861"/>
            <a:ext cx="1800225" cy="1285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ustDataLst>
      <p:tags r:id="rId1"/>
    </p:custDataLst>
    <p:extLst>
      <p:ext uri="{BB962C8B-B14F-4D97-AF65-F5344CB8AC3E}">
        <p14:creationId xmlns:p14="http://schemas.microsoft.com/office/powerpoint/2010/main" val="204443012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subTnLst>
                                    <p:set>
                                      <p:cBhvr override="childStyle">
                                        <p:cTn dur="1" fill="hold" display="0" masterRel="nextClick" afterEffect="1"/>
                                        <p:tgtEl>
                                          <p:spTgt spid="9"/>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31"/>
                                        </p:tgtEl>
                                        <p:attrNameLst>
                                          <p:attrName>style.visibility</p:attrName>
                                        </p:attrNameLst>
                                      </p:cBhvr>
                                      <p:to>
                                        <p:strVal val="visible"/>
                                      </p:to>
                                    </p:set>
                                  </p:childTnLst>
                                  <p:subTnLst>
                                    <p:set>
                                      <p:cBhvr override="childStyle">
                                        <p:cTn dur="1" fill="hold" display="0" masterRel="nextClick" afterEffect="1"/>
                                        <p:tgtEl>
                                          <p:spTgt spid="1031"/>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32"/>
                                        </p:tgtEl>
                                        <p:attrNameLst>
                                          <p:attrName>style.visibility</p:attrName>
                                        </p:attrNameLst>
                                      </p:cBhvr>
                                      <p:to>
                                        <p:strVal val="visible"/>
                                      </p:to>
                                    </p:set>
                                  </p:childTnLst>
                                  <p:subTnLst>
                                    <p:set>
                                      <p:cBhvr override="childStyle">
                                        <p:cTn dur="1" fill="hold" display="0" masterRel="nextClick" afterEffect="1"/>
                                        <p:tgtEl>
                                          <p:spTgt spid="1032"/>
                                        </p:tgtEl>
                                        <p:attrNameLst>
                                          <p:attrName>style.visibility</p:attrName>
                                        </p:attrNameLst>
                                      </p:cBhvr>
                                      <p:to>
                                        <p:strVal val="hidden"/>
                                      </p:to>
                                    </p:set>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7"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extBox 19"/>
          <p:cNvSpPr txBox="1">
            <a:spLocks noChangeArrowheads="1"/>
          </p:cNvSpPr>
          <p:nvPr/>
        </p:nvSpPr>
        <p:spPr bwMode="auto">
          <a:xfrm>
            <a:off x="457200" y="304800"/>
            <a:ext cx="8382000" cy="523875"/>
          </a:xfrm>
          <a:prstGeom prst="rect">
            <a:avLst/>
          </a:prstGeom>
          <a:noFill/>
          <a:ln w="9525">
            <a:noFill/>
            <a:miter lim="800000"/>
            <a:headEnd/>
            <a:tailEnd/>
          </a:ln>
        </p:spPr>
        <p:txBody>
          <a:bodyPr>
            <a:spAutoFit/>
          </a:bodyPr>
          <a:lstStyle/>
          <a:p>
            <a:pPr fontAlgn="base">
              <a:spcBef>
                <a:spcPct val="0"/>
              </a:spcBef>
              <a:spcAft>
                <a:spcPct val="0"/>
              </a:spcAft>
            </a:pPr>
            <a:r>
              <a:rPr lang="en-US" sz="2800">
                <a:solidFill>
                  <a:prstClr val="black"/>
                </a:solidFill>
                <a:latin typeface="Rockwell Extra Bold" pitchFamily="18" charset="0"/>
                <a:cs typeface="Arial" charset="0"/>
              </a:rPr>
              <a:t>Functional composability</a:t>
            </a:r>
          </a:p>
        </p:txBody>
      </p:sp>
      <p:sp>
        <p:nvSpPr>
          <p:cNvPr id="14339" name="Rectangle 10"/>
          <p:cNvSpPr>
            <a:spLocks noChangeArrowheads="1"/>
          </p:cNvSpPr>
          <p:nvPr/>
        </p:nvSpPr>
        <p:spPr bwMode="auto">
          <a:xfrm>
            <a:off x="533400" y="885825"/>
            <a:ext cx="8077200" cy="5262979"/>
          </a:xfrm>
          <a:prstGeom prst="rect">
            <a:avLst/>
          </a:prstGeom>
          <a:noFill/>
          <a:ln w="9525">
            <a:noFill/>
            <a:miter lim="800000"/>
            <a:headEnd/>
            <a:tailEnd/>
          </a:ln>
        </p:spPr>
        <p:txBody>
          <a:bodyPr>
            <a:spAutoFit/>
          </a:bodyPr>
          <a:lstStyle/>
          <a:p>
            <a:pPr marL="457200" indent="-457200" fontAlgn="base">
              <a:spcBef>
                <a:spcPct val="0"/>
              </a:spcBef>
              <a:spcAft>
                <a:spcPct val="0"/>
              </a:spcAft>
              <a:buFont typeface="Wingdings" pitchFamily="2" charset="2"/>
              <a:buChar char="§"/>
            </a:pPr>
            <a:r>
              <a:rPr lang="en-US" sz="2400" dirty="0" smtClean="0">
                <a:solidFill>
                  <a:srgbClr val="262626"/>
                </a:solidFill>
                <a:cs typeface="Arial" charset="0"/>
              </a:rPr>
              <a:t>For a chosen molecule, it is trivial to know what types of domains need to be strung together to make the product</a:t>
            </a:r>
          </a:p>
          <a:p>
            <a:pPr marL="457200" indent="-457200" fontAlgn="base">
              <a:spcBef>
                <a:spcPct val="0"/>
              </a:spcBef>
              <a:spcAft>
                <a:spcPct val="0"/>
              </a:spcAft>
              <a:buFont typeface="Wingdings" pitchFamily="2" charset="2"/>
              <a:buChar char="§"/>
            </a:pPr>
            <a:endParaRPr lang="en-US" sz="2400" dirty="0">
              <a:solidFill>
                <a:srgbClr val="262626"/>
              </a:solidFill>
              <a:cs typeface="Arial" charset="0"/>
            </a:endParaRPr>
          </a:p>
          <a:p>
            <a:pPr marL="457200" indent="-457200" fontAlgn="base">
              <a:spcBef>
                <a:spcPct val="0"/>
              </a:spcBef>
              <a:spcAft>
                <a:spcPct val="0"/>
              </a:spcAft>
              <a:buFont typeface="Wingdings" pitchFamily="2" charset="2"/>
              <a:buChar char="§"/>
            </a:pPr>
            <a:r>
              <a:rPr lang="en-US" sz="2400" dirty="0" smtClean="0">
                <a:solidFill>
                  <a:srgbClr val="262626"/>
                </a:solidFill>
                <a:cs typeface="Arial" charset="0"/>
              </a:rPr>
              <a:t>The difficulty is choosing the exact correct combination of chemically-equivalent domains and linkers to make it all work in concert</a:t>
            </a:r>
          </a:p>
          <a:p>
            <a:pPr marL="457200" indent="-457200" fontAlgn="base">
              <a:spcBef>
                <a:spcPct val="0"/>
              </a:spcBef>
              <a:spcAft>
                <a:spcPct val="0"/>
              </a:spcAft>
              <a:buFont typeface="Wingdings" pitchFamily="2" charset="2"/>
              <a:buChar char="§"/>
            </a:pPr>
            <a:endParaRPr lang="en-US" sz="2400" dirty="0">
              <a:solidFill>
                <a:srgbClr val="262626"/>
              </a:solidFill>
              <a:cs typeface="Arial" charset="0"/>
            </a:endParaRPr>
          </a:p>
          <a:p>
            <a:pPr marL="457200" indent="-457200" fontAlgn="base">
              <a:spcBef>
                <a:spcPct val="0"/>
              </a:spcBef>
              <a:spcAft>
                <a:spcPct val="0"/>
              </a:spcAft>
              <a:buFont typeface="Wingdings" pitchFamily="2" charset="2"/>
              <a:buChar char="§"/>
            </a:pPr>
            <a:r>
              <a:rPr lang="en-US" sz="2400" dirty="0" smtClean="0">
                <a:solidFill>
                  <a:srgbClr val="262626"/>
                </a:solidFill>
                <a:cs typeface="Arial" charset="0"/>
              </a:rPr>
              <a:t>This is called </a:t>
            </a:r>
            <a:r>
              <a:rPr lang="en-US" sz="2400" dirty="0">
                <a:solidFill>
                  <a:srgbClr val="262626"/>
                </a:solidFill>
                <a:cs typeface="Arial" charset="0"/>
              </a:rPr>
              <a:t>functional </a:t>
            </a:r>
            <a:r>
              <a:rPr lang="en-US" sz="2400" dirty="0" err="1" smtClean="0">
                <a:solidFill>
                  <a:srgbClr val="262626"/>
                </a:solidFill>
                <a:cs typeface="Arial" charset="0"/>
              </a:rPr>
              <a:t>composability</a:t>
            </a:r>
            <a:r>
              <a:rPr lang="en-US" sz="2400" dirty="0" smtClean="0">
                <a:solidFill>
                  <a:srgbClr val="262626"/>
                </a:solidFill>
                <a:cs typeface="Arial" charset="0"/>
              </a:rPr>
              <a:t> problem</a:t>
            </a:r>
          </a:p>
          <a:p>
            <a:pPr marL="457200" indent="-457200" fontAlgn="base">
              <a:spcBef>
                <a:spcPct val="0"/>
              </a:spcBef>
              <a:spcAft>
                <a:spcPct val="0"/>
              </a:spcAft>
              <a:buFont typeface="Wingdings" pitchFamily="2" charset="2"/>
              <a:buChar char="§"/>
            </a:pPr>
            <a:endParaRPr lang="en-US" sz="2400" dirty="0">
              <a:solidFill>
                <a:srgbClr val="262626"/>
              </a:solidFill>
              <a:cs typeface="Arial" charset="0"/>
            </a:endParaRPr>
          </a:p>
          <a:p>
            <a:pPr marL="457200" indent="-457200" fontAlgn="base">
              <a:spcBef>
                <a:spcPct val="0"/>
              </a:spcBef>
              <a:spcAft>
                <a:spcPct val="0"/>
              </a:spcAft>
              <a:buFont typeface="Wingdings" pitchFamily="2" charset="2"/>
              <a:buChar char="§"/>
            </a:pPr>
            <a:r>
              <a:rPr lang="en-US" sz="2400" dirty="0" smtClean="0">
                <a:solidFill>
                  <a:srgbClr val="262626"/>
                </a:solidFill>
                <a:cs typeface="Arial" charset="0"/>
              </a:rPr>
              <a:t>Ideally we’d have models to predict this</a:t>
            </a:r>
          </a:p>
          <a:p>
            <a:pPr marL="457200" indent="-457200" fontAlgn="base">
              <a:spcBef>
                <a:spcPct val="0"/>
              </a:spcBef>
              <a:spcAft>
                <a:spcPct val="0"/>
              </a:spcAft>
              <a:buFont typeface="Wingdings" pitchFamily="2" charset="2"/>
              <a:buChar char="§"/>
            </a:pPr>
            <a:endParaRPr lang="en-US" sz="2400" dirty="0">
              <a:solidFill>
                <a:srgbClr val="262626"/>
              </a:solidFill>
              <a:cs typeface="Arial" charset="0"/>
            </a:endParaRPr>
          </a:p>
          <a:p>
            <a:pPr marL="457200" indent="-457200" fontAlgn="base">
              <a:spcBef>
                <a:spcPct val="0"/>
              </a:spcBef>
              <a:spcAft>
                <a:spcPct val="0"/>
              </a:spcAft>
              <a:buFont typeface="Wingdings" pitchFamily="2" charset="2"/>
              <a:buChar char="§"/>
            </a:pPr>
            <a:r>
              <a:rPr lang="en-US" sz="2400" dirty="0" smtClean="0">
                <a:solidFill>
                  <a:srgbClr val="262626"/>
                </a:solidFill>
                <a:cs typeface="Arial" charset="0"/>
              </a:rPr>
              <a:t>Unclear if that would require 3D models</a:t>
            </a:r>
          </a:p>
          <a:p>
            <a:pPr marL="457200" indent="-457200" fontAlgn="base">
              <a:spcBef>
                <a:spcPct val="0"/>
              </a:spcBef>
              <a:spcAft>
                <a:spcPct val="0"/>
              </a:spcAft>
              <a:buFont typeface="Wingdings" pitchFamily="2" charset="2"/>
              <a:buChar char="§"/>
            </a:pPr>
            <a:endParaRPr lang="en-US" sz="2400" dirty="0">
              <a:solidFill>
                <a:srgbClr val="262626"/>
              </a:solidFill>
              <a:cs typeface="Arial" charset="0"/>
            </a:endParaRPr>
          </a:p>
          <a:p>
            <a:pPr marL="457200" indent="-457200" fontAlgn="base">
              <a:spcBef>
                <a:spcPct val="0"/>
              </a:spcBef>
              <a:spcAft>
                <a:spcPct val="0"/>
              </a:spcAft>
              <a:buFont typeface="Wingdings" pitchFamily="2" charset="2"/>
              <a:buChar char="§"/>
            </a:pPr>
            <a:r>
              <a:rPr lang="en-US" sz="2400" dirty="0" smtClean="0">
                <a:solidFill>
                  <a:srgbClr val="262626"/>
                </a:solidFill>
                <a:cs typeface="Arial" charset="0"/>
              </a:rPr>
              <a:t>Directed evolution also works</a:t>
            </a:r>
            <a:endParaRPr lang="en-US" sz="2400" dirty="0">
              <a:solidFill>
                <a:srgbClr val="262626"/>
              </a:solidFill>
              <a:cs typeface="Arial" charset="0"/>
            </a:endParaRPr>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339">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339">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339">
                                            <p:txEl>
                                              <p:pRg st="8" end="8"/>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339">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accent4">
            <a:lumMod val="40000"/>
            <a:lumOff val="60000"/>
          </a:schemeClr>
        </a:solidFill>
        <a:effectLst/>
      </p:bgPr>
    </p:bg>
    <p:spTree>
      <p:nvGrpSpPr>
        <p:cNvPr id="1" name=""/>
        <p:cNvGrpSpPr/>
        <p:nvPr/>
      </p:nvGrpSpPr>
      <p:grpSpPr>
        <a:xfrm>
          <a:off x="0" y="0"/>
          <a:ext cx="0" cy="0"/>
          <a:chOff x="0" y="0"/>
          <a:chExt cx="0" cy="0"/>
        </a:xfrm>
      </p:grpSpPr>
      <p:sp>
        <p:nvSpPr>
          <p:cNvPr id="5" name="Rectangle 4"/>
          <p:cNvSpPr/>
          <p:nvPr/>
        </p:nvSpPr>
        <p:spPr>
          <a:xfrm>
            <a:off x="304800" y="304800"/>
            <a:ext cx="8686800" cy="1077218"/>
          </a:xfrm>
          <a:prstGeom prst="rect">
            <a:avLst/>
          </a:prstGeom>
        </p:spPr>
        <p:txBody>
          <a:bodyPr wrap="square">
            <a:spAutoFit/>
          </a:bodyPr>
          <a:lstStyle/>
          <a:p>
            <a:pPr lvl="0" eaLnBrk="0" fontAlgn="base" hangingPunct="0">
              <a:spcBef>
                <a:spcPct val="20000"/>
              </a:spcBef>
              <a:spcAft>
                <a:spcPct val="0"/>
              </a:spcAft>
            </a:pPr>
            <a:r>
              <a:rPr lang="en-US" sz="3200" dirty="0">
                <a:solidFill>
                  <a:prstClr val="black"/>
                </a:solidFill>
                <a:ea typeface="ＭＳ Ｐゴシック" charset="0"/>
              </a:rPr>
              <a:t>What chemical </a:t>
            </a:r>
            <a:r>
              <a:rPr lang="en-US" sz="3200" dirty="0" smtClean="0">
                <a:solidFill>
                  <a:prstClr val="black"/>
                </a:solidFill>
                <a:ea typeface="ＭＳ Ｐゴシック" charset="0"/>
              </a:rPr>
              <a:t>might result </a:t>
            </a:r>
            <a:r>
              <a:rPr lang="en-US" sz="3200" dirty="0">
                <a:solidFill>
                  <a:prstClr val="black"/>
                </a:solidFill>
                <a:ea typeface="ＭＳ Ｐゴシック" charset="0"/>
              </a:rPr>
              <a:t>from switching modules 2 and 5?</a:t>
            </a:r>
            <a:endParaRPr lang="en-US" sz="3200" dirty="0">
              <a:solidFill>
                <a:prstClr val="black"/>
              </a:solidFill>
              <a:ea typeface="ＭＳ Ｐゴシック" charset="0"/>
            </a:endParaRPr>
          </a:p>
        </p:txBody>
      </p:sp>
      <p:pic>
        <p:nvPicPr>
          <p:cNvPr id="6" name="Picture 5"/>
          <p:cNvPicPr/>
          <p:nvPr/>
        </p:nvPicPr>
        <p:blipFill>
          <a:blip r:embed="rId4"/>
          <a:stretch>
            <a:fillRect/>
          </a:stretch>
        </p:blipFill>
        <p:spPr>
          <a:xfrm>
            <a:off x="270933" y="1557867"/>
            <a:ext cx="8743885" cy="4953000"/>
          </a:xfrm>
          <a:prstGeom prst="rect">
            <a:avLst/>
          </a:prstGeom>
        </p:spPr>
      </p:pic>
    </p:spTree>
    <p:extLst>
      <p:ext uri="{BB962C8B-B14F-4D97-AF65-F5344CB8AC3E}">
        <p14:creationId xmlns:p14="http://schemas.microsoft.com/office/powerpoint/2010/main" val="1711723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122" name="TextBox 3"/>
          <p:cNvSpPr txBox="1">
            <a:spLocks noChangeArrowheads="1"/>
          </p:cNvSpPr>
          <p:nvPr/>
        </p:nvSpPr>
        <p:spPr bwMode="auto">
          <a:xfrm>
            <a:off x="1676400" y="1828800"/>
            <a:ext cx="6629400" cy="2123658"/>
          </a:xfrm>
          <a:prstGeom prst="rect">
            <a:avLst/>
          </a:prstGeom>
          <a:noFill/>
          <a:ln w="9525">
            <a:noFill/>
            <a:miter lim="800000"/>
            <a:headEnd/>
            <a:tailEnd/>
          </a:ln>
        </p:spPr>
        <p:txBody>
          <a:bodyPr wrap="square">
            <a:spAutoFit/>
          </a:bodyPr>
          <a:lstStyle/>
          <a:p>
            <a:pPr fontAlgn="base">
              <a:spcBef>
                <a:spcPct val="0"/>
              </a:spcBef>
              <a:spcAft>
                <a:spcPct val="0"/>
              </a:spcAft>
            </a:pPr>
            <a:r>
              <a:rPr lang="en-US" sz="4400" dirty="0" smtClean="0">
                <a:solidFill>
                  <a:prstClr val="white"/>
                </a:solidFill>
                <a:latin typeface="Rockwell Extra Bold" pitchFamily="18" charset="0"/>
                <a:cs typeface="Arial" charset="0"/>
              </a:rPr>
              <a:t>Optimization of </a:t>
            </a:r>
            <a:r>
              <a:rPr lang="en-US" sz="4400" dirty="0" err="1" smtClean="0">
                <a:solidFill>
                  <a:prstClr val="white"/>
                </a:solidFill>
                <a:latin typeface="Rockwell Extra Bold" pitchFamily="18" charset="0"/>
                <a:cs typeface="Arial" charset="0"/>
              </a:rPr>
              <a:t>Megasynthases</a:t>
            </a:r>
            <a:r>
              <a:rPr lang="en-US" sz="4400" dirty="0" smtClean="0">
                <a:solidFill>
                  <a:prstClr val="white"/>
                </a:solidFill>
                <a:latin typeface="Rockwell Extra Bold" pitchFamily="18" charset="0"/>
                <a:cs typeface="Arial" charset="0"/>
              </a:rPr>
              <a:t> with Libraries</a:t>
            </a:r>
            <a:endParaRPr lang="en-US" sz="4400" i="1" dirty="0">
              <a:solidFill>
                <a:prstClr val="white"/>
              </a:solidFill>
              <a:latin typeface="Rockwell Extra Bold" pitchFamily="18" charset="0"/>
              <a:cs typeface="Arial" charset="0"/>
            </a:endParaRPr>
          </a:p>
        </p:txBody>
      </p:sp>
      <p:sp>
        <p:nvSpPr>
          <p:cNvPr id="3" name="Rectangle 5"/>
          <p:cNvSpPr>
            <a:spLocks noChangeArrowheads="1"/>
          </p:cNvSpPr>
          <p:nvPr/>
        </p:nvSpPr>
        <p:spPr bwMode="auto">
          <a:xfrm>
            <a:off x="5715000" y="5867400"/>
            <a:ext cx="2784737" cy="523220"/>
          </a:xfrm>
          <a:prstGeom prst="rect">
            <a:avLst/>
          </a:prstGeom>
          <a:noFill/>
          <a:ln w="9525">
            <a:noFill/>
            <a:miter lim="800000"/>
            <a:headEnd/>
            <a:tailEnd/>
          </a:ln>
        </p:spPr>
        <p:txBody>
          <a:bodyPr wrap="none">
            <a:spAutoFit/>
          </a:bodyPr>
          <a:lstStyle/>
          <a:p>
            <a:pPr fontAlgn="base">
              <a:spcBef>
                <a:spcPct val="0"/>
              </a:spcBef>
              <a:spcAft>
                <a:spcPct val="0"/>
              </a:spcAft>
            </a:pPr>
            <a:r>
              <a:rPr lang="en-US" sz="2800" dirty="0">
                <a:solidFill>
                  <a:schemeClr val="bg1"/>
                </a:solidFill>
                <a:latin typeface="Arial" charset="0"/>
                <a:cs typeface="Arial" charset="0"/>
              </a:rPr>
              <a:t>PMID 17620609</a:t>
            </a: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extBox 19"/>
          <p:cNvSpPr txBox="1">
            <a:spLocks noChangeArrowheads="1"/>
          </p:cNvSpPr>
          <p:nvPr/>
        </p:nvSpPr>
        <p:spPr bwMode="auto">
          <a:xfrm>
            <a:off x="457200" y="304800"/>
            <a:ext cx="7010400" cy="523875"/>
          </a:xfrm>
          <a:prstGeom prst="rect">
            <a:avLst/>
          </a:prstGeom>
          <a:noFill/>
          <a:ln w="9525">
            <a:noFill/>
            <a:miter lim="800000"/>
            <a:headEnd/>
            <a:tailEnd/>
          </a:ln>
        </p:spPr>
        <p:txBody>
          <a:bodyPr>
            <a:spAutoFit/>
          </a:bodyPr>
          <a:lstStyle/>
          <a:p>
            <a:pPr fontAlgn="base">
              <a:spcBef>
                <a:spcPct val="0"/>
              </a:spcBef>
              <a:spcAft>
                <a:spcPct val="0"/>
              </a:spcAft>
            </a:pPr>
            <a:r>
              <a:rPr lang="en-US" sz="2800">
                <a:solidFill>
                  <a:prstClr val="black"/>
                </a:solidFill>
                <a:latin typeface="Rockwell Extra Bold" pitchFamily="18" charset="0"/>
                <a:cs typeface="Arial" charset="0"/>
              </a:rPr>
              <a:t>Orthogonality and Equivalence</a:t>
            </a:r>
          </a:p>
        </p:txBody>
      </p:sp>
      <p:sp>
        <p:nvSpPr>
          <p:cNvPr id="3" name="Rectangle 2"/>
          <p:cNvSpPr/>
          <p:nvPr/>
        </p:nvSpPr>
        <p:spPr>
          <a:xfrm>
            <a:off x="0" y="6530579"/>
            <a:ext cx="8763000" cy="307777"/>
          </a:xfrm>
          <a:prstGeom prst="rect">
            <a:avLst/>
          </a:prstGeom>
        </p:spPr>
        <p:txBody>
          <a:bodyPr wrap="square">
            <a:spAutoFit/>
          </a:bodyPr>
          <a:lstStyle/>
          <a:p>
            <a:pPr algn="r"/>
            <a:r>
              <a:rPr lang="en-US" sz="1400" dirty="0"/>
              <a:t>http://www2.mrc-lmb.cam.ac.uk/ccsb/?page_id=43</a:t>
            </a: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2063" y="1214438"/>
            <a:ext cx="6619875" cy="4429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extBox 19"/>
          <p:cNvSpPr txBox="1">
            <a:spLocks noChangeArrowheads="1"/>
          </p:cNvSpPr>
          <p:nvPr/>
        </p:nvSpPr>
        <p:spPr bwMode="auto">
          <a:xfrm>
            <a:off x="457200" y="304800"/>
            <a:ext cx="8382000" cy="461963"/>
          </a:xfrm>
          <a:prstGeom prst="rect">
            <a:avLst/>
          </a:prstGeom>
          <a:noFill/>
          <a:ln w="9525">
            <a:noFill/>
            <a:miter lim="800000"/>
            <a:headEnd/>
            <a:tailEnd/>
          </a:ln>
        </p:spPr>
        <p:txBody>
          <a:bodyPr>
            <a:spAutoFit/>
          </a:bodyPr>
          <a:lstStyle/>
          <a:p>
            <a:pPr fontAlgn="base">
              <a:spcBef>
                <a:spcPct val="0"/>
              </a:spcBef>
              <a:spcAft>
                <a:spcPct val="0"/>
              </a:spcAft>
            </a:pPr>
            <a:r>
              <a:rPr lang="en-US" sz="2400">
                <a:solidFill>
                  <a:prstClr val="black"/>
                </a:solidFill>
                <a:latin typeface="Rockwell Extra Bold" pitchFamily="18" charset="0"/>
                <a:cs typeface="Arial" charset="0"/>
              </a:rPr>
              <a:t>Combinatorial Libraries/Directed Evolution</a:t>
            </a:r>
          </a:p>
        </p:txBody>
      </p:sp>
      <p:sp>
        <p:nvSpPr>
          <p:cNvPr id="15363" name="Rectangle 10"/>
          <p:cNvSpPr>
            <a:spLocks noChangeArrowheads="1"/>
          </p:cNvSpPr>
          <p:nvPr/>
        </p:nvSpPr>
        <p:spPr bwMode="auto">
          <a:xfrm>
            <a:off x="533400" y="885825"/>
            <a:ext cx="8077200" cy="5324535"/>
          </a:xfrm>
          <a:prstGeom prst="rect">
            <a:avLst/>
          </a:prstGeom>
          <a:noFill/>
          <a:ln w="9525">
            <a:noFill/>
            <a:miter lim="800000"/>
            <a:headEnd/>
            <a:tailEnd/>
          </a:ln>
        </p:spPr>
        <p:txBody>
          <a:bodyPr>
            <a:spAutoFit/>
          </a:bodyPr>
          <a:lstStyle/>
          <a:p>
            <a:pPr marL="457200" indent="-457200" fontAlgn="base">
              <a:spcBef>
                <a:spcPct val="0"/>
              </a:spcBef>
              <a:spcAft>
                <a:spcPct val="0"/>
              </a:spcAft>
              <a:buFont typeface="Wingdings" pitchFamily="2" charset="2"/>
              <a:buChar char="§"/>
            </a:pPr>
            <a:r>
              <a:rPr lang="en-US" sz="2000" dirty="0">
                <a:solidFill>
                  <a:srgbClr val="262626"/>
                </a:solidFill>
                <a:cs typeface="Arial" charset="0"/>
              </a:rPr>
              <a:t>Combinatorial libraries involve mixing and matching of parts</a:t>
            </a:r>
          </a:p>
          <a:p>
            <a:pPr marL="457200" indent="-457200" fontAlgn="base">
              <a:spcBef>
                <a:spcPct val="0"/>
              </a:spcBef>
              <a:spcAft>
                <a:spcPct val="0"/>
              </a:spcAft>
              <a:buFont typeface="Wingdings" pitchFamily="2" charset="2"/>
              <a:buChar char="§"/>
            </a:pPr>
            <a:r>
              <a:rPr lang="en-US" sz="2000" dirty="0">
                <a:solidFill>
                  <a:srgbClr val="262626"/>
                </a:solidFill>
                <a:cs typeface="Arial" charset="0"/>
              </a:rPr>
              <a:t>The libraries often get large, in this case 3^4 = </a:t>
            </a:r>
            <a:r>
              <a:rPr lang="en-US" sz="2000" dirty="0" smtClean="0">
                <a:solidFill>
                  <a:srgbClr val="262626"/>
                </a:solidFill>
                <a:cs typeface="Arial" charset="0"/>
              </a:rPr>
              <a:t>81</a:t>
            </a:r>
            <a:endParaRPr lang="en-US" sz="2000" dirty="0">
              <a:solidFill>
                <a:srgbClr val="262626"/>
              </a:solidFill>
              <a:cs typeface="Arial" charset="0"/>
            </a:endParaRPr>
          </a:p>
          <a:p>
            <a:pPr marL="457200" indent="-457200" fontAlgn="base">
              <a:spcBef>
                <a:spcPct val="0"/>
              </a:spcBef>
              <a:spcAft>
                <a:spcPct val="0"/>
              </a:spcAft>
              <a:buFont typeface="Wingdings" pitchFamily="2" charset="2"/>
              <a:buChar char="§"/>
            </a:pPr>
            <a:endParaRPr lang="en-US" sz="2000" dirty="0">
              <a:solidFill>
                <a:srgbClr val="262626"/>
              </a:solidFill>
              <a:cs typeface="Arial" charset="0"/>
            </a:endParaRPr>
          </a:p>
          <a:p>
            <a:pPr marL="457200" indent="-457200" fontAlgn="base">
              <a:spcBef>
                <a:spcPct val="0"/>
              </a:spcBef>
              <a:spcAft>
                <a:spcPct val="0"/>
              </a:spcAft>
              <a:buFont typeface="Wingdings" pitchFamily="2" charset="2"/>
              <a:buChar char="§"/>
            </a:pPr>
            <a:endParaRPr lang="en-US" sz="2000" dirty="0">
              <a:solidFill>
                <a:srgbClr val="262626"/>
              </a:solidFill>
              <a:cs typeface="Arial" charset="0"/>
            </a:endParaRPr>
          </a:p>
          <a:p>
            <a:pPr marL="457200" indent="-457200" fontAlgn="base">
              <a:spcBef>
                <a:spcPct val="0"/>
              </a:spcBef>
              <a:spcAft>
                <a:spcPct val="0"/>
              </a:spcAft>
              <a:buFont typeface="Wingdings" pitchFamily="2" charset="2"/>
              <a:buChar char="§"/>
            </a:pPr>
            <a:endParaRPr lang="en-US" sz="2000" dirty="0">
              <a:solidFill>
                <a:srgbClr val="262626"/>
              </a:solidFill>
              <a:cs typeface="Arial" charset="0"/>
            </a:endParaRPr>
          </a:p>
          <a:p>
            <a:pPr marL="457200" indent="-457200" fontAlgn="base">
              <a:spcBef>
                <a:spcPct val="0"/>
              </a:spcBef>
              <a:spcAft>
                <a:spcPct val="0"/>
              </a:spcAft>
              <a:buFont typeface="Wingdings" pitchFamily="2" charset="2"/>
              <a:buChar char="§"/>
            </a:pPr>
            <a:endParaRPr lang="en-US" sz="2000" dirty="0">
              <a:solidFill>
                <a:srgbClr val="262626"/>
              </a:solidFill>
              <a:cs typeface="Arial" charset="0"/>
            </a:endParaRPr>
          </a:p>
          <a:p>
            <a:pPr marL="457200" indent="-457200" fontAlgn="base">
              <a:spcBef>
                <a:spcPct val="0"/>
              </a:spcBef>
              <a:spcAft>
                <a:spcPct val="0"/>
              </a:spcAft>
              <a:buFont typeface="Wingdings" pitchFamily="2" charset="2"/>
              <a:buChar char="§"/>
            </a:pPr>
            <a:endParaRPr lang="en-US" sz="2000" dirty="0">
              <a:solidFill>
                <a:srgbClr val="262626"/>
              </a:solidFill>
              <a:cs typeface="Arial" charset="0"/>
            </a:endParaRPr>
          </a:p>
          <a:p>
            <a:pPr marL="457200" indent="-457200" fontAlgn="base">
              <a:spcBef>
                <a:spcPct val="0"/>
              </a:spcBef>
              <a:spcAft>
                <a:spcPct val="0"/>
              </a:spcAft>
              <a:buFont typeface="Wingdings" pitchFamily="2" charset="2"/>
              <a:buChar char="§"/>
            </a:pPr>
            <a:endParaRPr lang="en-US" sz="2000" dirty="0">
              <a:solidFill>
                <a:srgbClr val="262626"/>
              </a:solidFill>
              <a:cs typeface="Arial" charset="0"/>
            </a:endParaRPr>
          </a:p>
          <a:p>
            <a:pPr marL="457200" indent="-457200" fontAlgn="base">
              <a:spcBef>
                <a:spcPct val="0"/>
              </a:spcBef>
              <a:spcAft>
                <a:spcPct val="0"/>
              </a:spcAft>
              <a:buFont typeface="Wingdings" pitchFamily="2" charset="2"/>
              <a:buChar char="§"/>
            </a:pPr>
            <a:endParaRPr lang="en-US" sz="2000" dirty="0">
              <a:solidFill>
                <a:srgbClr val="262626"/>
              </a:solidFill>
              <a:cs typeface="Arial" charset="0"/>
            </a:endParaRPr>
          </a:p>
          <a:p>
            <a:pPr marL="457200" indent="-457200" fontAlgn="base">
              <a:spcBef>
                <a:spcPct val="0"/>
              </a:spcBef>
              <a:spcAft>
                <a:spcPct val="0"/>
              </a:spcAft>
              <a:buFont typeface="Wingdings" pitchFamily="2" charset="2"/>
              <a:buChar char="§"/>
            </a:pPr>
            <a:endParaRPr lang="en-US" sz="2000" dirty="0">
              <a:solidFill>
                <a:srgbClr val="262626"/>
              </a:solidFill>
              <a:cs typeface="Arial" charset="0"/>
            </a:endParaRPr>
          </a:p>
          <a:p>
            <a:pPr marL="457200" indent="-457200" fontAlgn="base">
              <a:spcBef>
                <a:spcPct val="0"/>
              </a:spcBef>
              <a:spcAft>
                <a:spcPct val="0"/>
              </a:spcAft>
              <a:buFont typeface="Wingdings" pitchFamily="2" charset="2"/>
              <a:buChar char="§"/>
            </a:pPr>
            <a:endParaRPr lang="en-US" sz="2000" dirty="0">
              <a:solidFill>
                <a:srgbClr val="262626"/>
              </a:solidFill>
              <a:cs typeface="Arial" charset="0"/>
            </a:endParaRPr>
          </a:p>
          <a:p>
            <a:pPr marL="457200" indent="-457200" fontAlgn="base">
              <a:spcBef>
                <a:spcPct val="0"/>
              </a:spcBef>
              <a:spcAft>
                <a:spcPct val="0"/>
              </a:spcAft>
              <a:buFont typeface="Wingdings" pitchFamily="2" charset="2"/>
              <a:buChar char="§"/>
            </a:pPr>
            <a:endParaRPr lang="en-US" sz="2000" dirty="0">
              <a:solidFill>
                <a:srgbClr val="262626"/>
              </a:solidFill>
              <a:cs typeface="Arial" charset="0"/>
            </a:endParaRPr>
          </a:p>
          <a:p>
            <a:pPr marL="457200" indent="-457200" fontAlgn="base">
              <a:spcBef>
                <a:spcPct val="0"/>
              </a:spcBef>
              <a:spcAft>
                <a:spcPct val="0"/>
              </a:spcAft>
              <a:buFont typeface="Wingdings" pitchFamily="2" charset="2"/>
              <a:buChar char="§"/>
            </a:pPr>
            <a:endParaRPr lang="en-US" sz="2000" dirty="0">
              <a:solidFill>
                <a:srgbClr val="262626"/>
              </a:solidFill>
              <a:cs typeface="Arial" charset="0"/>
            </a:endParaRPr>
          </a:p>
          <a:p>
            <a:pPr marL="457200" indent="-457200" fontAlgn="base">
              <a:spcBef>
                <a:spcPct val="0"/>
              </a:spcBef>
              <a:spcAft>
                <a:spcPct val="0"/>
              </a:spcAft>
              <a:buFont typeface="Wingdings" pitchFamily="2" charset="2"/>
              <a:buChar char="§"/>
            </a:pPr>
            <a:r>
              <a:rPr lang="en-US" sz="2000" dirty="0">
                <a:solidFill>
                  <a:srgbClr val="262626"/>
                </a:solidFill>
                <a:cs typeface="Arial" charset="0"/>
              </a:rPr>
              <a:t>Directed evolution involves doing iterations of mutagenesis and screening on a design to incrementally improve </a:t>
            </a:r>
            <a:r>
              <a:rPr lang="en-US" sz="2000" dirty="0" smtClean="0">
                <a:solidFill>
                  <a:srgbClr val="262626"/>
                </a:solidFill>
                <a:cs typeface="Arial" charset="0"/>
              </a:rPr>
              <a:t>activity</a:t>
            </a:r>
          </a:p>
          <a:p>
            <a:pPr marL="457200" indent="-457200" fontAlgn="base">
              <a:spcBef>
                <a:spcPct val="0"/>
              </a:spcBef>
              <a:spcAft>
                <a:spcPct val="0"/>
              </a:spcAft>
              <a:buFont typeface="Wingdings" pitchFamily="2" charset="2"/>
              <a:buChar char="§"/>
            </a:pPr>
            <a:endParaRPr lang="en-US" sz="2000" dirty="0">
              <a:solidFill>
                <a:srgbClr val="262626"/>
              </a:solidFill>
              <a:cs typeface="Arial" charset="0"/>
            </a:endParaRPr>
          </a:p>
          <a:p>
            <a:pPr marL="457200" indent="-457200" fontAlgn="base">
              <a:spcBef>
                <a:spcPct val="0"/>
              </a:spcBef>
              <a:spcAft>
                <a:spcPct val="0"/>
              </a:spcAft>
              <a:buFont typeface="Wingdings" pitchFamily="2" charset="2"/>
              <a:buChar char="§"/>
            </a:pPr>
            <a:r>
              <a:rPr lang="en-US" sz="2000" dirty="0" smtClean="0">
                <a:solidFill>
                  <a:srgbClr val="262626"/>
                </a:solidFill>
                <a:cs typeface="Arial" charset="0"/>
              </a:rPr>
              <a:t>Often used in concert</a:t>
            </a:r>
            <a:endParaRPr lang="en-US" sz="2000" dirty="0">
              <a:solidFill>
                <a:srgbClr val="262626"/>
              </a:solidFill>
              <a:cs typeface="Arial" charset="0"/>
            </a:endParaRPr>
          </a:p>
        </p:txBody>
      </p:sp>
      <p:grpSp>
        <p:nvGrpSpPr>
          <p:cNvPr id="2" name="Group 1"/>
          <p:cNvGrpSpPr/>
          <p:nvPr/>
        </p:nvGrpSpPr>
        <p:grpSpPr>
          <a:xfrm>
            <a:off x="990600" y="1981200"/>
            <a:ext cx="7010400" cy="2667000"/>
            <a:chOff x="990600" y="1981200"/>
            <a:chExt cx="7010400" cy="2667000"/>
          </a:xfrm>
        </p:grpSpPr>
        <p:sp>
          <p:nvSpPr>
            <p:cNvPr id="4" name="Right Arrow 3"/>
            <p:cNvSpPr/>
            <p:nvPr/>
          </p:nvSpPr>
          <p:spPr>
            <a:xfrm>
              <a:off x="990600" y="2057400"/>
              <a:ext cx="1066800" cy="762000"/>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en-US">
                <a:solidFill>
                  <a:prstClr val="white"/>
                </a:solidFill>
              </a:endParaRPr>
            </a:p>
          </p:txBody>
        </p:sp>
        <p:sp>
          <p:nvSpPr>
            <p:cNvPr id="5" name="Right Arrow 4"/>
            <p:cNvSpPr/>
            <p:nvPr/>
          </p:nvSpPr>
          <p:spPr>
            <a:xfrm>
              <a:off x="990600" y="2971800"/>
              <a:ext cx="1066800" cy="762000"/>
            </a:xfrm>
            <a:prstGeom prst="rightArrow">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en-US">
                <a:solidFill>
                  <a:prstClr val="white"/>
                </a:solidFill>
              </a:endParaRPr>
            </a:p>
          </p:txBody>
        </p:sp>
        <p:sp>
          <p:nvSpPr>
            <p:cNvPr id="7" name="Right Arrow 6"/>
            <p:cNvSpPr/>
            <p:nvPr/>
          </p:nvSpPr>
          <p:spPr>
            <a:xfrm>
              <a:off x="990600" y="3886200"/>
              <a:ext cx="1066800" cy="762000"/>
            </a:xfrm>
            <a:prstGeom prst="rightArrow">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en-US">
                <a:solidFill>
                  <a:prstClr val="white"/>
                </a:solidFill>
              </a:endParaRPr>
            </a:p>
          </p:txBody>
        </p:sp>
        <p:sp>
          <p:nvSpPr>
            <p:cNvPr id="8" name="Right Arrow 7"/>
            <p:cNvSpPr/>
            <p:nvPr/>
          </p:nvSpPr>
          <p:spPr>
            <a:xfrm>
              <a:off x="2971800" y="2057400"/>
              <a:ext cx="1066800" cy="762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en-US">
                <a:solidFill>
                  <a:prstClr val="white"/>
                </a:solidFill>
              </a:endParaRPr>
            </a:p>
          </p:txBody>
        </p:sp>
        <p:sp>
          <p:nvSpPr>
            <p:cNvPr id="9" name="Right Arrow 8"/>
            <p:cNvSpPr/>
            <p:nvPr/>
          </p:nvSpPr>
          <p:spPr>
            <a:xfrm>
              <a:off x="2971800" y="2971800"/>
              <a:ext cx="1066800" cy="762000"/>
            </a:xfrm>
            <a:prstGeom prst="rightArrow">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en-US">
                <a:solidFill>
                  <a:prstClr val="white"/>
                </a:solidFill>
              </a:endParaRPr>
            </a:p>
          </p:txBody>
        </p:sp>
        <p:sp>
          <p:nvSpPr>
            <p:cNvPr id="10" name="Right Arrow 9"/>
            <p:cNvSpPr/>
            <p:nvPr/>
          </p:nvSpPr>
          <p:spPr>
            <a:xfrm>
              <a:off x="2971800" y="3886200"/>
              <a:ext cx="1066800" cy="762000"/>
            </a:xfrm>
            <a:prstGeom prst="rightArrow">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en-US">
                <a:solidFill>
                  <a:prstClr val="white"/>
                </a:solidFill>
              </a:endParaRPr>
            </a:p>
          </p:txBody>
        </p:sp>
        <p:sp>
          <p:nvSpPr>
            <p:cNvPr id="12" name="Right Arrow 11"/>
            <p:cNvSpPr/>
            <p:nvPr/>
          </p:nvSpPr>
          <p:spPr>
            <a:xfrm>
              <a:off x="5029200" y="2057400"/>
              <a:ext cx="1066800" cy="762000"/>
            </a:xfrm>
            <a:prstGeom prst="rightArrow">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en-US">
                <a:solidFill>
                  <a:prstClr val="white"/>
                </a:solidFill>
              </a:endParaRPr>
            </a:p>
          </p:txBody>
        </p:sp>
        <p:sp>
          <p:nvSpPr>
            <p:cNvPr id="13" name="Right Arrow 12"/>
            <p:cNvSpPr/>
            <p:nvPr/>
          </p:nvSpPr>
          <p:spPr>
            <a:xfrm>
              <a:off x="5029200" y="2971800"/>
              <a:ext cx="1066800" cy="762000"/>
            </a:xfrm>
            <a:prstGeom prst="rightArrow">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en-US">
                <a:solidFill>
                  <a:prstClr val="white"/>
                </a:solidFill>
              </a:endParaRPr>
            </a:p>
          </p:txBody>
        </p:sp>
        <p:sp>
          <p:nvSpPr>
            <p:cNvPr id="14" name="Right Arrow 13"/>
            <p:cNvSpPr/>
            <p:nvPr/>
          </p:nvSpPr>
          <p:spPr>
            <a:xfrm>
              <a:off x="5029200" y="3886200"/>
              <a:ext cx="1066800" cy="762000"/>
            </a:xfrm>
            <a:prstGeom prst="rightArrow">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en-US">
                <a:solidFill>
                  <a:prstClr val="white"/>
                </a:solidFill>
              </a:endParaRPr>
            </a:p>
          </p:txBody>
        </p:sp>
        <p:cxnSp>
          <p:nvCxnSpPr>
            <p:cNvPr id="16" name="Straight Arrow Connector 15"/>
            <p:cNvCxnSpPr/>
            <p:nvPr/>
          </p:nvCxnSpPr>
          <p:spPr>
            <a:xfrm rot="16200000" flipH="1">
              <a:off x="2095500" y="2552700"/>
              <a:ext cx="914400" cy="6858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1" name="Right Arrow 20"/>
            <p:cNvSpPr/>
            <p:nvPr/>
          </p:nvSpPr>
          <p:spPr>
            <a:xfrm>
              <a:off x="6934200" y="1981200"/>
              <a:ext cx="1066800" cy="762000"/>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en-US">
                <a:solidFill>
                  <a:prstClr val="white"/>
                </a:solidFill>
              </a:endParaRPr>
            </a:p>
          </p:txBody>
        </p:sp>
        <p:sp>
          <p:nvSpPr>
            <p:cNvPr id="22" name="Right Arrow 21"/>
            <p:cNvSpPr/>
            <p:nvPr/>
          </p:nvSpPr>
          <p:spPr>
            <a:xfrm>
              <a:off x="6934200" y="2895600"/>
              <a:ext cx="1066800" cy="762000"/>
            </a:xfrm>
            <a:prstGeom prst="rightArrow">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en-US">
                <a:solidFill>
                  <a:prstClr val="white"/>
                </a:solidFill>
              </a:endParaRPr>
            </a:p>
          </p:txBody>
        </p:sp>
        <p:sp>
          <p:nvSpPr>
            <p:cNvPr id="23" name="Right Arrow 22"/>
            <p:cNvSpPr/>
            <p:nvPr/>
          </p:nvSpPr>
          <p:spPr>
            <a:xfrm>
              <a:off x="6934200" y="3810000"/>
              <a:ext cx="1066800" cy="762000"/>
            </a:xfrm>
            <a:prstGeom prst="rightArrow">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en-US">
                <a:solidFill>
                  <a:prstClr val="white"/>
                </a:solidFill>
              </a:endParaRPr>
            </a:p>
          </p:txBody>
        </p:sp>
        <p:cxnSp>
          <p:nvCxnSpPr>
            <p:cNvPr id="25" name="Straight Arrow Connector 24"/>
            <p:cNvCxnSpPr>
              <a:stCxn id="9" idx="3"/>
            </p:cNvCxnSpPr>
            <p:nvPr/>
          </p:nvCxnSpPr>
          <p:spPr>
            <a:xfrm flipV="1">
              <a:off x="4038600" y="2514600"/>
              <a:ext cx="838200" cy="838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12" idx="3"/>
            </p:cNvCxnSpPr>
            <p:nvPr/>
          </p:nvCxnSpPr>
          <p:spPr>
            <a:xfrm>
              <a:off x="6096000" y="2438400"/>
              <a:ext cx="762000" cy="16764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36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5363">
                                            <p:txEl>
                                              <p:pRg st="13" end="1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363">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accent4">
            <a:lumMod val="40000"/>
            <a:lumOff val="60000"/>
          </a:schemeClr>
        </a:solidFill>
        <a:effectLst/>
      </p:bgPr>
    </p:bg>
    <p:spTree>
      <p:nvGrpSpPr>
        <p:cNvPr id="1" name=""/>
        <p:cNvGrpSpPr/>
        <p:nvPr/>
      </p:nvGrpSpPr>
      <p:grpSpPr>
        <a:xfrm>
          <a:off x="0" y="0"/>
          <a:ext cx="0" cy="0"/>
          <a:chOff x="0" y="0"/>
          <a:chExt cx="0" cy="0"/>
        </a:xfrm>
      </p:grpSpPr>
      <p:sp>
        <p:nvSpPr>
          <p:cNvPr id="5" name="Rectangle 4"/>
          <p:cNvSpPr/>
          <p:nvPr/>
        </p:nvSpPr>
        <p:spPr>
          <a:xfrm>
            <a:off x="304800" y="304800"/>
            <a:ext cx="8686800" cy="584775"/>
          </a:xfrm>
          <a:prstGeom prst="rect">
            <a:avLst/>
          </a:prstGeom>
        </p:spPr>
        <p:txBody>
          <a:bodyPr wrap="square">
            <a:spAutoFit/>
          </a:bodyPr>
          <a:lstStyle/>
          <a:p>
            <a:pPr eaLnBrk="0" fontAlgn="base" hangingPunct="0">
              <a:spcBef>
                <a:spcPct val="20000"/>
              </a:spcBef>
              <a:spcAft>
                <a:spcPct val="0"/>
              </a:spcAft>
            </a:pPr>
            <a:r>
              <a:rPr lang="en-US" sz="3200" dirty="0" smtClean="0">
                <a:solidFill>
                  <a:prstClr val="black"/>
                </a:solidFill>
                <a:ea typeface="ＭＳ Ｐゴシック" charset="0"/>
              </a:rPr>
              <a:t>How does error-prone </a:t>
            </a:r>
            <a:r>
              <a:rPr lang="en-US" sz="3200" dirty="0" err="1" smtClean="0">
                <a:solidFill>
                  <a:prstClr val="black"/>
                </a:solidFill>
                <a:ea typeface="ＭＳ Ｐゴシック" charset="0"/>
              </a:rPr>
              <a:t>pcr</a:t>
            </a:r>
            <a:r>
              <a:rPr lang="en-US" sz="3200" dirty="0" smtClean="0">
                <a:solidFill>
                  <a:prstClr val="black"/>
                </a:solidFill>
                <a:ea typeface="ＭＳ Ｐゴシック" charset="0"/>
              </a:rPr>
              <a:t> work?</a:t>
            </a:r>
            <a:endParaRPr lang="en-US" sz="3200" dirty="0">
              <a:solidFill>
                <a:prstClr val="black"/>
              </a:solidFill>
              <a:ea typeface="ＭＳ Ｐゴシック" charset="0"/>
            </a:endParaRPr>
          </a:p>
        </p:txBody>
      </p:sp>
    </p:spTree>
    <p:extLst>
      <p:ext uri="{BB962C8B-B14F-4D97-AF65-F5344CB8AC3E}">
        <p14:creationId xmlns:p14="http://schemas.microsoft.com/office/powerpoint/2010/main" val="343747117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3"/>
          <p:cNvPicPr>
            <a:picLocks noChangeAspect="1" noChangeArrowheads="1"/>
          </p:cNvPicPr>
          <p:nvPr/>
        </p:nvPicPr>
        <p:blipFill>
          <a:blip r:embed="rId3" cstate="print"/>
          <a:srcRect/>
          <a:stretch>
            <a:fillRect/>
          </a:stretch>
        </p:blipFill>
        <p:spPr bwMode="auto">
          <a:xfrm>
            <a:off x="742950" y="1371600"/>
            <a:ext cx="8401050" cy="5019675"/>
          </a:xfrm>
          <a:prstGeom prst="rect">
            <a:avLst/>
          </a:prstGeom>
          <a:noFill/>
          <a:ln w="9525">
            <a:noFill/>
            <a:miter lim="800000"/>
            <a:headEnd/>
            <a:tailEnd/>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p:cNvPicPr>
            <a:picLocks noChangeAspect="1" noChangeArrowheads="1"/>
          </p:cNvPicPr>
          <p:nvPr/>
        </p:nvPicPr>
        <p:blipFill>
          <a:blip r:embed="rId4" cstate="print"/>
          <a:srcRect/>
          <a:stretch>
            <a:fillRect/>
          </a:stretch>
        </p:blipFill>
        <p:spPr bwMode="auto">
          <a:xfrm>
            <a:off x="0" y="1371600"/>
            <a:ext cx="5846763" cy="4876800"/>
          </a:xfrm>
          <a:prstGeom prst="rect">
            <a:avLst/>
          </a:prstGeom>
          <a:noFill/>
          <a:ln w="9525">
            <a:noFill/>
            <a:miter lim="800000"/>
            <a:headEnd/>
            <a:tailEnd/>
          </a:ln>
        </p:spPr>
      </p:pic>
      <p:pic>
        <p:nvPicPr>
          <p:cNvPr id="65540" name="Picture 4"/>
          <p:cNvPicPr>
            <a:picLocks noChangeAspect="1" noChangeArrowheads="1"/>
          </p:cNvPicPr>
          <p:nvPr/>
        </p:nvPicPr>
        <p:blipFill>
          <a:blip r:embed="rId5" cstate="print"/>
          <a:srcRect/>
          <a:stretch>
            <a:fillRect/>
          </a:stretch>
        </p:blipFill>
        <p:spPr bwMode="auto">
          <a:xfrm>
            <a:off x="6324600" y="1447800"/>
            <a:ext cx="2222500" cy="2439988"/>
          </a:xfrm>
          <a:prstGeom prst="rect">
            <a:avLst/>
          </a:prstGeom>
          <a:noFill/>
          <a:ln w="9525">
            <a:noFill/>
            <a:miter lim="800000"/>
            <a:headEnd/>
            <a:tailEnd/>
          </a:ln>
        </p:spPr>
      </p:pic>
      <p:sp>
        <p:nvSpPr>
          <p:cNvPr id="19460" name="TextBox 19"/>
          <p:cNvSpPr txBox="1">
            <a:spLocks noChangeArrowheads="1"/>
          </p:cNvSpPr>
          <p:nvPr/>
        </p:nvSpPr>
        <p:spPr bwMode="auto">
          <a:xfrm>
            <a:off x="457200" y="304800"/>
            <a:ext cx="8382000" cy="523875"/>
          </a:xfrm>
          <a:prstGeom prst="rect">
            <a:avLst/>
          </a:prstGeom>
          <a:noFill/>
          <a:ln w="9525">
            <a:noFill/>
            <a:miter lim="800000"/>
            <a:headEnd/>
            <a:tailEnd/>
          </a:ln>
        </p:spPr>
        <p:txBody>
          <a:bodyPr>
            <a:spAutoFit/>
          </a:bodyPr>
          <a:lstStyle/>
          <a:p>
            <a:pPr fontAlgn="base">
              <a:spcBef>
                <a:spcPct val="0"/>
              </a:spcBef>
              <a:spcAft>
                <a:spcPct val="0"/>
              </a:spcAft>
            </a:pPr>
            <a:r>
              <a:rPr lang="en-US" sz="2800">
                <a:solidFill>
                  <a:prstClr val="black"/>
                </a:solidFill>
                <a:latin typeface="Rockwell Extra Bold" pitchFamily="18" charset="0"/>
                <a:cs typeface="Arial" charset="0"/>
              </a:rPr>
              <a:t>Chimeric enterobactin NRPS</a:t>
            </a:r>
          </a:p>
        </p:txBody>
      </p:sp>
      <p:pic>
        <p:nvPicPr>
          <p:cNvPr id="65543" name="Picture 7" descr="http://www.nature.com/nchembio/journal/v3/n2/images/nchembio856-comp4.gif"/>
          <p:cNvPicPr>
            <a:picLocks noChangeAspect="1" noChangeArrowheads="1"/>
          </p:cNvPicPr>
          <p:nvPr/>
        </p:nvPicPr>
        <p:blipFill>
          <a:blip r:embed="rId6" cstate="print"/>
          <a:srcRect/>
          <a:stretch>
            <a:fillRect/>
          </a:stretch>
        </p:blipFill>
        <p:spPr bwMode="auto">
          <a:xfrm>
            <a:off x="5340350" y="3962400"/>
            <a:ext cx="3803650" cy="1600200"/>
          </a:xfrm>
          <a:prstGeom prst="rect">
            <a:avLst/>
          </a:prstGeom>
          <a:noFill/>
          <a:ln w="9525">
            <a:noFill/>
            <a:miter lim="800000"/>
            <a:headEnd/>
            <a:tailEnd/>
          </a:ln>
        </p:spPr>
      </p:pic>
      <p:sp>
        <p:nvSpPr>
          <p:cNvPr id="10" name="Rectangle 9"/>
          <p:cNvSpPr>
            <a:spLocks noChangeArrowheads="1"/>
          </p:cNvSpPr>
          <p:nvPr/>
        </p:nvSpPr>
        <p:spPr bwMode="auto">
          <a:xfrm>
            <a:off x="6950075" y="5638800"/>
            <a:ext cx="1279525" cy="307975"/>
          </a:xfrm>
          <a:prstGeom prst="rect">
            <a:avLst/>
          </a:prstGeom>
          <a:noFill/>
          <a:ln w="9525">
            <a:noFill/>
            <a:miter lim="800000"/>
            <a:headEnd/>
            <a:tailEnd/>
          </a:ln>
        </p:spPr>
        <p:txBody>
          <a:bodyPr wrap="none">
            <a:spAutoFit/>
          </a:bodyPr>
          <a:lstStyle/>
          <a:p>
            <a:pPr fontAlgn="base">
              <a:spcBef>
                <a:spcPct val="0"/>
              </a:spcBef>
              <a:spcAft>
                <a:spcPct val="0"/>
              </a:spcAft>
            </a:pPr>
            <a:r>
              <a:rPr lang="en-US" sz="1400">
                <a:solidFill>
                  <a:prstClr val="black"/>
                </a:solidFill>
                <a:latin typeface="Arial" charset="0"/>
                <a:cs typeface="Arial" charset="0"/>
              </a:rPr>
              <a:t>syringomycin </a:t>
            </a:r>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554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554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extBox 19"/>
          <p:cNvSpPr txBox="1">
            <a:spLocks noChangeArrowheads="1"/>
          </p:cNvSpPr>
          <p:nvPr/>
        </p:nvSpPr>
        <p:spPr bwMode="auto">
          <a:xfrm>
            <a:off x="457200" y="304800"/>
            <a:ext cx="8382000" cy="523875"/>
          </a:xfrm>
          <a:prstGeom prst="rect">
            <a:avLst/>
          </a:prstGeom>
          <a:noFill/>
          <a:ln w="9525">
            <a:noFill/>
            <a:miter lim="800000"/>
            <a:headEnd/>
            <a:tailEnd/>
          </a:ln>
        </p:spPr>
        <p:txBody>
          <a:bodyPr>
            <a:spAutoFit/>
          </a:bodyPr>
          <a:lstStyle/>
          <a:p>
            <a:pPr fontAlgn="base">
              <a:spcBef>
                <a:spcPct val="0"/>
              </a:spcBef>
              <a:spcAft>
                <a:spcPct val="0"/>
              </a:spcAft>
            </a:pPr>
            <a:r>
              <a:rPr lang="en-US" sz="2800">
                <a:solidFill>
                  <a:prstClr val="black"/>
                </a:solidFill>
                <a:latin typeface="Rockwell Extra Bold" pitchFamily="18" charset="0"/>
                <a:cs typeface="Arial" charset="0"/>
              </a:rPr>
              <a:t>Directed evolution to improve NRPs</a:t>
            </a:r>
          </a:p>
        </p:txBody>
      </p:sp>
      <p:sp>
        <p:nvSpPr>
          <p:cNvPr id="20483" name="Rectangle 10"/>
          <p:cNvSpPr>
            <a:spLocks noChangeArrowheads="1"/>
          </p:cNvSpPr>
          <p:nvPr/>
        </p:nvSpPr>
        <p:spPr bwMode="auto">
          <a:xfrm>
            <a:off x="533400" y="885825"/>
            <a:ext cx="8077200" cy="2862322"/>
          </a:xfrm>
          <a:prstGeom prst="rect">
            <a:avLst/>
          </a:prstGeom>
          <a:noFill/>
          <a:ln w="9525">
            <a:noFill/>
            <a:miter lim="800000"/>
            <a:headEnd/>
            <a:tailEnd/>
          </a:ln>
        </p:spPr>
        <p:txBody>
          <a:bodyPr>
            <a:spAutoFit/>
          </a:bodyPr>
          <a:lstStyle/>
          <a:p>
            <a:pPr marL="457200" indent="-457200" fontAlgn="base">
              <a:spcBef>
                <a:spcPct val="0"/>
              </a:spcBef>
              <a:spcAft>
                <a:spcPct val="0"/>
              </a:spcAft>
              <a:buFont typeface="Wingdings" pitchFamily="2" charset="2"/>
              <a:buChar char="§"/>
            </a:pPr>
            <a:r>
              <a:rPr lang="en-US" sz="2000" dirty="0" smtClean="0">
                <a:solidFill>
                  <a:srgbClr val="262626"/>
                </a:solidFill>
                <a:cs typeface="Arial" charset="0"/>
              </a:rPr>
              <a:t>Do </a:t>
            </a:r>
            <a:r>
              <a:rPr lang="en-US" sz="2000" dirty="0">
                <a:solidFill>
                  <a:srgbClr val="262626"/>
                </a:solidFill>
                <a:cs typeface="Arial" charset="0"/>
              </a:rPr>
              <a:t>random mutagenesis of the introduced A domain, 1.6 mutations per library </a:t>
            </a:r>
            <a:r>
              <a:rPr lang="en-US" sz="2000" dirty="0" smtClean="0">
                <a:solidFill>
                  <a:srgbClr val="262626"/>
                </a:solidFill>
                <a:cs typeface="Arial" charset="0"/>
              </a:rPr>
              <a:t>member</a:t>
            </a:r>
          </a:p>
          <a:p>
            <a:pPr marL="457200" indent="-457200" fontAlgn="base">
              <a:spcBef>
                <a:spcPct val="0"/>
              </a:spcBef>
              <a:spcAft>
                <a:spcPct val="0"/>
              </a:spcAft>
              <a:buFont typeface="Wingdings" pitchFamily="2" charset="2"/>
              <a:buChar char="§"/>
            </a:pPr>
            <a:endParaRPr lang="en-US" sz="2000" dirty="0">
              <a:solidFill>
                <a:srgbClr val="262626"/>
              </a:solidFill>
              <a:cs typeface="Arial" charset="0"/>
            </a:endParaRPr>
          </a:p>
          <a:p>
            <a:pPr marL="457200" indent="-457200" fontAlgn="base">
              <a:spcBef>
                <a:spcPct val="0"/>
              </a:spcBef>
              <a:spcAft>
                <a:spcPct val="0"/>
              </a:spcAft>
              <a:buFont typeface="Wingdings" pitchFamily="2" charset="2"/>
              <a:buChar char="§"/>
            </a:pPr>
            <a:r>
              <a:rPr lang="en-US" sz="2000" dirty="0">
                <a:solidFill>
                  <a:srgbClr val="262626"/>
                </a:solidFill>
                <a:cs typeface="Arial" charset="0"/>
              </a:rPr>
              <a:t>Use a direct selection for </a:t>
            </a:r>
            <a:r>
              <a:rPr lang="en-US" sz="2000" dirty="0" err="1">
                <a:solidFill>
                  <a:srgbClr val="262626"/>
                </a:solidFill>
                <a:cs typeface="Arial" charset="0"/>
              </a:rPr>
              <a:t>enterobactin</a:t>
            </a:r>
            <a:r>
              <a:rPr lang="en-US" sz="2000" dirty="0">
                <a:solidFill>
                  <a:srgbClr val="262626"/>
                </a:solidFill>
                <a:cs typeface="Arial" charset="0"/>
              </a:rPr>
              <a:t> production to sift through the 2E4 different </a:t>
            </a:r>
            <a:r>
              <a:rPr lang="en-US" sz="2000" dirty="0" smtClean="0">
                <a:solidFill>
                  <a:srgbClr val="262626"/>
                </a:solidFill>
                <a:cs typeface="Arial" charset="0"/>
              </a:rPr>
              <a:t>variants</a:t>
            </a:r>
          </a:p>
          <a:p>
            <a:pPr marL="457200" indent="-457200" fontAlgn="base">
              <a:spcBef>
                <a:spcPct val="0"/>
              </a:spcBef>
              <a:spcAft>
                <a:spcPct val="0"/>
              </a:spcAft>
              <a:buFont typeface="Wingdings" pitchFamily="2" charset="2"/>
              <a:buChar char="§"/>
            </a:pPr>
            <a:endParaRPr lang="en-US" sz="2000" dirty="0">
              <a:solidFill>
                <a:srgbClr val="262626"/>
              </a:solidFill>
              <a:cs typeface="Arial" charset="0"/>
            </a:endParaRPr>
          </a:p>
          <a:p>
            <a:pPr marL="457200" indent="-457200" fontAlgn="base">
              <a:spcBef>
                <a:spcPct val="0"/>
              </a:spcBef>
              <a:spcAft>
                <a:spcPct val="0"/>
              </a:spcAft>
              <a:buFont typeface="Wingdings" pitchFamily="2" charset="2"/>
              <a:buChar char="§"/>
            </a:pPr>
            <a:r>
              <a:rPr lang="en-US" sz="2000" dirty="0">
                <a:solidFill>
                  <a:srgbClr val="262626"/>
                </a:solidFill>
                <a:cs typeface="Arial" charset="0"/>
              </a:rPr>
              <a:t>Identify ones that restore within 4x of wild-type activity</a:t>
            </a:r>
          </a:p>
          <a:p>
            <a:pPr marL="457200" indent="-457200" fontAlgn="base">
              <a:spcBef>
                <a:spcPct val="0"/>
              </a:spcBef>
              <a:spcAft>
                <a:spcPct val="0"/>
              </a:spcAft>
              <a:buFont typeface="Wingdings" pitchFamily="2" charset="2"/>
              <a:buChar char="§"/>
            </a:pPr>
            <a:endParaRPr lang="en-US" sz="2000" dirty="0">
              <a:solidFill>
                <a:srgbClr val="262626"/>
              </a:solidFill>
              <a:cs typeface="Arial" charset="0"/>
            </a:endParaRPr>
          </a:p>
          <a:p>
            <a:pPr marL="457200" indent="-457200" fontAlgn="base">
              <a:spcBef>
                <a:spcPct val="0"/>
              </a:spcBef>
              <a:spcAft>
                <a:spcPct val="0"/>
              </a:spcAft>
              <a:buFont typeface="Wingdings" pitchFamily="2" charset="2"/>
              <a:buChar char="§"/>
            </a:pPr>
            <a:r>
              <a:rPr lang="en-US" sz="2000" dirty="0">
                <a:solidFill>
                  <a:srgbClr val="262626"/>
                </a:solidFill>
                <a:cs typeface="Arial" charset="0"/>
              </a:rPr>
              <a:t>This requires a selection or screen for the function of the </a:t>
            </a:r>
            <a:r>
              <a:rPr lang="en-US" sz="2000" dirty="0" smtClean="0">
                <a:solidFill>
                  <a:srgbClr val="262626"/>
                </a:solidFill>
                <a:cs typeface="Arial" charset="0"/>
              </a:rPr>
              <a:t>molecule</a:t>
            </a:r>
            <a:endParaRPr lang="en-US" sz="2000" dirty="0">
              <a:solidFill>
                <a:srgbClr val="262626"/>
              </a:solidFill>
              <a:cs typeface="Arial" charset="0"/>
            </a:endParaRPr>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48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48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48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extBox 19"/>
          <p:cNvSpPr txBox="1">
            <a:spLocks noChangeArrowheads="1"/>
          </p:cNvSpPr>
          <p:nvPr/>
        </p:nvSpPr>
        <p:spPr bwMode="auto">
          <a:xfrm>
            <a:off x="457200" y="304800"/>
            <a:ext cx="8382000" cy="523875"/>
          </a:xfrm>
          <a:prstGeom prst="rect">
            <a:avLst/>
          </a:prstGeom>
          <a:noFill/>
          <a:ln w="9525">
            <a:noFill/>
            <a:miter lim="800000"/>
            <a:headEnd/>
            <a:tailEnd/>
          </a:ln>
        </p:spPr>
        <p:txBody>
          <a:bodyPr>
            <a:spAutoFit/>
          </a:bodyPr>
          <a:lstStyle/>
          <a:p>
            <a:pPr fontAlgn="base">
              <a:spcBef>
                <a:spcPct val="0"/>
              </a:spcBef>
              <a:spcAft>
                <a:spcPct val="0"/>
              </a:spcAft>
            </a:pPr>
            <a:r>
              <a:rPr lang="en-US" sz="2800">
                <a:solidFill>
                  <a:prstClr val="black"/>
                </a:solidFill>
                <a:latin typeface="Rockwell Extra Bold" pitchFamily="18" charset="0"/>
                <a:cs typeface="Arial" charset="0"/>
              </a:rPr>
              <a:t>Chimeric andrimid NRPS</a:t>
            </a:r>
          </a:p>
        </p:txBody>
      </p:sp>
      <p:pic>
        <p:nvPicPr>
          <p:cNvPr id="21507" name="Picture 2"/>
          <p:cNvPicPr>
            <a:picLocks noChangeAspect="1" noChangeArrowheads="1"/>
          </p:cNvPicPr>
          <p:nvPr/>
        </p:nvPicPr>
        <p:blipFill>
          <a:blip r:embed="rId4" cstate="print"/>
          <a:srcRect/>
          <a:stretch>
            <a:fillRect/>
          </a:stretch>
        </p:blipFill>
        <p:spPr bwMode="auto">
          <a:xfrm>
            <a:off x="685800" y="1600200"/>
            <a:ext cx="3429000" cy="1600200"/>
          </a:xfrm>
          <a:prstGeom prst="rect">
            <a:avLst/>
          </a:prstGeom>
          <a:noFill/>
          <a:ln w="9525">
            <a:noFill/>
            <a:miter lim="800000"/>
            <a:headEnd/>
            <a:tailEnd/>
          </a:ln>
        </p:spPr>
      </p:pic>
      <p:sp>
        <p:nvSpPr>
          <p:cNvPr id="9" name="Rectangle 8"/>
          <p:cNvSpPr>
            <a:spLocks noChangeArrowheads="1"/>
          </p:cNvSpPr>
          <p:nvPr/>
        </p:nvSpPr>
        <p:spPr bwMode="auto">
          <a:xfrm>
            <a:off x="4419600" y="1752600"/>
            <a:ext cx="4572000" cy="1477328"/>
          </a:xfrm>
          <a:prstGeom prst="rect">
            <a:avLst/>
          </a:prstGeom>
          <a:noFill/>
          <a:ln w="9525">
            <a:noFill/>
            <a:miter lim="800000"/>
            <a:headEnd/>
            <a:tailEnd/>
          </a:ln>
        </p:spPr>
        <p:txBody>
          <a:bodyPr>
            <a:spAutoFit/>
          </a:bodyPr>
          <a:lstStyle/>
          <a:p>
            <a:pPr fontAlgn="base">
              <a:spcBef>
                <a:spcPct val="0"/>
              </a:spcBef>
              <a:spcAft>
                <a:spcPct val="0"/>
              </a:spcAft>
            </a:pPr>
            <a:r>
              <a:rPr lang="en-US" dirty="0">
                <a:solidFill>
                  <a:prstClr val="black"/>
                </a:solidFill>
                <a:latin typeface="Arial" charset="0"/>
                <a:cs typeface="Arial" charset="0"/>
              </a:rPr>
              <a:t>Can screen for production using </a:t>
            </a:r>
            <a:r>
              <a:rPr lang="en-US" dirty="0" err="1">
                <a:solidFill>
                  <a:prstClr val="black"/>
                </a:solidFill>
                <a:latin typeface="Arial" charset="0"/>
                <a:cs typeface="Arial" charset="0"/>
              </a:rPr>
              <a:t>andrimid</a:t>
            </a:r>
            <a:r>
              <a:rPr lang="en-US" dirty="0">
                <a:solidFill>
                  <a:prstClr val="black"/>
                </a:solidFill>
                <a:latin typeface="Arial" charset="0"/>
                <a:cs typeface="Arial" charset="0"/>
              </a:rPr>
              <a:t>-sensitive </a:t>
            </a:r>
            <a:r>
              <a:rPr lang="en-US" i="1" dirty="0">
                <a:solidFill>
                  <a:prstClr val="black"/>
                </a:solidFill>
                <a:latin typeface="Arial" charset="0"/>
                <a:cs typeface="Arial" charset="0"/>
              </a:rPr>
              <a:t>E. coli imp </a:t>
            </a:r>
            <a:r>
              <a:rPr lang="en-US" dirty="0">
                <a:solidFill>
                  <a:prstClr val="black"/>
                </a:solidFill>
                <a:latin typeface="Arial" charset="0"/>
                <a:cs typeface="Arial" charset="0"/>
              </a:rPr>
              <a:t>mutant</a:t>
            </a:r>
          </a:p>
          <a:p>
            <a:pPr fontAlgn="base">
              <a:spcBef>
                <a:spcPct val="0"/>
              </a:spcBef>
              <a:spcAft>
                <a:spcPct val="0"/>
              </a:spcAft>
            </a:pPr>
            <a:endParaRPr lang="en-US" dirty="0">
              <a:solidFill>
                <a:prstClr val="black"/>
              </a:solidFill>
              <a:latin typeface="Arial" charset="0"/>
              <a:cs typeface="Arial" charset="0"/>
            </a:endParaRPr>
          </a:p>
          <a:p>
            <a:pPr fontAlgn="base">
              <a:spcBef>
                <a:spcPct val="0"/>
              </a:spcBef>
              <a:spcAft>
                <a:spcPct val="0"/>
              </a:spcAft>
            </a:pPr>
            <a:r>
              <a:rPr lang="en-US" dirty="0">
                <a:solidFill>
                  <a:prstClr val="black"/>
                </a:solidFill>
                <a:latin typeface="Arial" charset="0"/>
                <a:cs typeface="Arial" charset="0"/>
              </a:rPr>
              <a:t>Targeted the </a:t>
            </a:r>
            <a:r>
              <a:rPr lang="en-US" dirty="0" err="1">
                <a:solidFill>
                  <a:prstClr val="black"/>
                </a:solidFill>
                <a:latin typeface="Arial" charset="0"/>
                <a:cs typeface="Arial" charset="0"/>
              </a:rPr>
              <a:t>valine</a:t>
            </a:r>
            <a:r>
              <a:rPr lang="en-US" dirty="0">
                <a:solidFill>
                  <a:prstClr val="black"/>
                </a:solidFill>
                <a:latin typeface="Arial" charset="0"/>
                <a:cs typeface="Arial" charset="0"/>
              </a:rPr>
              <a:t>-specific A domain of </a:t>
            </a:r>
            <a:r>
              <a:rPr lang="en-US" dirty="0" err="1" smtClean="0">
                <a:solidFill>
                  <a:prstClr val="black"/>
                </a:solidFill>
                <a:latin typeface="Arial" charset="0"/>
                <a:cs typeface="Arial" charset="0"/>
              </a:rPr>
              <a:t>AdmK</a:t>
            </a:r>
            <a:endParaRPr lang="en-US" dirty="0">
              <a:solidFill>
                <a:prstClr val="black"/>
              </a:solidFill>
              <a:latin typeface="Arial" charset="0"/>
              <a:cs typeface="Arial" charset="0"/>
            </a:endParaRPr>
          </a:p>
        </p:txBody>
      </p:sp>
      <p:pic>
        <p:nvPicPr>
          <p:cNvPr id="80899" name="Picture 3"/>
          <p:cNvPicPr>
            <a:picLocks noChangeAspect="1" noChangeArrowheads="1"/>
          </p:cNvPicPr>
          <p:nvPr/>
        </p:nvPicPr>
        <p:blipFill>
          <a:blip r:embed="rId5" cstate="print"/>
          <a:srcRect/>
          <a:stretch>
            <a:fillRect/>
          </a:stretch>
        </p:blipFill>
        <p:spPr bwMode="auto">
          <a:xfrm>
            <a:off x="609600" y="3505200"/>
            <a:ext cx="3362325" cy="1490663"/>
          </a:xfrm>
          <a:prstGeom prst="rect">
            <a:avLst/>
          </a:prstGeom>
          <a:noFill/>
          <a:ln w="9525">
            <a:noFill/>
            <a:miter lim="800000"/>
            <a:headEnd/>
            <a:tailEnd/>
          </a:ln>
        </p:spPr>
      </p:pic>
      <p:pic>
        <p:nvPicPr>
          <p:cNvPr id="80900" name="Picture 4"/>
          <p:cNvPicPr>
            <a:picLocks noChangeAspect="1" noChangeArrowheads="1"/>
          </p:cNvPicPr>
          <p:nvPr/>
        </p:nvPicPr>
        <p:blipFill>
          <a:blip r:embed="rId6" cstate="print"/>
          <a:srcRect/>
          <a:stretch>
            <a:fillRect/>
          </a:stretch>
        </p:blipFill>
        <p:spPr bwMode="auto">
          <a:xfrm>
            <a:off x="587375" y="4865688"/>
            <a:ext cx="3460750" cy="1416050"/>
          </a:xfrm>
          <a:prstGeom prst="rect">
            <a:avLst/>
          </a:prstGeom>
          <a:noFill/>
          <a:ln w="9525">
            <a:noFill/>
            <a:miter lim="800000"/>
            <a:headEnd/>
            <a:tailEnd/>
          </a:ln>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089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09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122" name="TextBox 3"/>
          <p:cNvSpPr txBox="1">
            <a:spLocks noChangeArrowheads="1"/>
          </p:cNvSpPr>
          <p:nvPr/>
        </p:nvSpPr>
        <p:spPr bwMode="auto">
          <a:xfrm>
            <a:off x="1600200" y="2287250"/>
            <a:ext cx="6629400" cy="1446550"/>
          </a:xfrm>
          <a:prstGeom prst="rect">
            <a:avLst/>
          </a:prstGeom>
          <a:noFill/>
          <a:ln w="9525">
            <a:noFill/>
            <a:miter lim="800000"/>
            <a:headEnd/>
            <a:tailEnd/>
          </a:ln>
        </p:spPr>
        <p:txBody>
          <a:bodyPr wrap="square">
            <a:spAutoFit/>
          </a:bodyPr>
          <a:lstStyle/>
          <a:p>
            <a:pPr fontAlgn="base">
              <a:spcBef>
                <a:spcPct val="0"/>
              </a:spcBef>
              <a:spcAft>
                <a:spcPct val="0"/>
              </a:spcAft>
            </a:pPr>
            <a:r>
              <a:rPr lang="en-US" sz="4400" dirty="0" smtClean="0">
                <a:solidFill>
                  <a:prstClr val="white"/>
                </a:solidFill>
                <a:latin typeface="Rockwell Extra Bold" pitchFamily="18" charset="0"/>
                <a:cs typeface="Arial" charset="0"/>
              </a:rPr>
              <a:t>Glycoprotein Engineering</a:t>
            </a:r>
            <a:endParaRPr lang="en-US" sz="4400" i="1" dirty="0">
              <a:solidFill>
                <a:prstClr val="white"/>
              </a:solidFill>
              <a:latin typeface="Rockwell Extra Bold" pitchFamily="18" charset="0"/>
              <a:cs typeface="Arial" charset="0"/>
            </a:endParaRPr>
          </a:p>
        </p:txBody>
      </p:sp>
      <p:sp>
        <p:nvSpPr>
          <p:cNvPr id="3" name="Rectangle 3"/>
          <p:cNvSpPr>
            <a:spLocks noChangeArrowheads="1"/>
          </p:cNvSpPr>
          <p:nvPr/>
        </p:nvSpPr>
        <p:spPr bwMode="auto">
          <a:xfrm>
            <a:off x="6330950" y="5943600"/>
            <a:ext cx="2411238" cy="461665"/>
          </a:xfrm>
          <a:prstGeom prst="rect">
            <a:avLst/>
          </a:prstGeom>
          <a:noFill/>
          <a:ln w="9525">
            <a:noFill/>
            <a:miter lim="800000"/>
            <a:headEnd/>
            <a:tailEnd/>
          </a:ln>
        </p:spPr>
        <p:txBody>
          <a:bodyPr wrap="none">
            <a:spAutoFit/>
          </a:bodyPr>
          <a:lstStyle/>
          <a:p>
            <a:pPr fontAlgn="base">
              <a:spcBef>
                <a:spcPct val="0"/>
              </a:spcBef>
              <a:spcAft>
                <a:spcPct val="0"/>
              </a:spcAft>
            </a:pPr>
            <a:r>
              <a:rPr lang="en-US" sz="2400">
                <a:solidFill>
                  <a:schemeClr val="bg1"/>
                </a:solidFill>
                <a:latin typeface="Arial" charset="0"/>
                <a:cs typeface="Arial" charset="0"/>
              </a:rPr>
              <a:t>PMID 15703289</a:t>
            </a: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2"/>
          <p:cNvPicPr>
            <a:picLocks noChangeAspect="1" noChangeArrowheads="1"/>
          </p:cNvPicPr>
          <p:nvPr/>
        </p:nvPicPr>
        <p:blipFill>
          <a:blip r:embed="rId3" cstate="print"/>
          <a:srcRect/>
          <a:stretch>
            <a:fillRect/>
          </a:stretch>
        </p:blipFill>
        <p:spPr bwMode="auto">
          <a:xfrm>
            <a:off x="552450" y="1447800"/>
            <a:ext cx="8591550" cy="4972050"/>
          </a:xfrm>
          <a:prstGeom prst="rect">
            <a:avLst/>
          </a:prstGeom>
          <a:noFill/>
          <a:ln w="9525">
            <a:noFill/>
            <a:miter lim="800000"/>
            <a:headEnd/>
            <a:tailEnd/>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extBox 19"/>
          <p:cNvSpPr txBox="1">
            <a:spLocks noChangeArrowheads="1"/>
          </p:cNvSpPr>
          <p:nvPr/>
        </p:nvSpPr>
        <p:spPr bwMode="auto">
          <a:xfrm>
            <a:off x="457200" y="304800"/>
            <a:ext cx="8382000" cy="523875"/>
          </a:xfrm>
          <a:prstGeom prst="rect">
            <a:avLst/>
          </a:prstGeom>
          <a:noFill/>
          <a:ln w="9525">
            <a:noFill/>
            <a:miter lim="800000"/>
            <a:headEnd/>
            <a:tailEnd/>
          </a:ln>
        </p:spPr>
        <p:txBody>
          <a:bodyPr>
            <a:spAutoFit/>
          </a:bodyPr>
          <a:lstStyle/>
          <a:p>
            <a:pPr fontAlgn="base">
              <a:spcBef>
                <a:spcPct val="0"/>
              </a:spcBef>
              <a:spcAft>
                <a:spcPct val="0"/>
              </a:spcAft>
            </a:pPr>
            <a:r>
              <a:rPr lang="en-US" sz="2800">
                <a:solidFill>
                  <a:prstClr val="black"/>
                </a:solidFill>
                <a:latin typeface="Rockwell Extra Bold" pitchFamily="18" charset="0"/>
                <a:cs typeface="Arial" charset="0"/>
              </a:rPr>
              <a:t>Engineering carbohydrates</a:t>
            </a:r>
          </a:p>
        </p:txBody>
      </p:sp>
      <p:sp>
        <p:nvSpPr>
          <p:cNvPr id="11" name="Rectangle 10"/>
          <p:cNvSpPr>
            <a:spLocks noChangeArrowheads="1"/>
          </p:cNvSpPr>
          <p:nvPr/>
        </p:nvSpPr>
        <p:spPr bwMode="auto">
          <a:xfrm>
            <a:off x="533400" y="971490"/>
            <a:ext cx="8077200" cy="4093428"/>
          </a:xfrm>
          <a:prstGeom prst="rect">
            <a:avLst/>
          </a:prstGeom>
          <a:noFill/>
          <a:ln w="9525">
            <a:noFill/>
            <a:miter lim="800000"/>
            <a:headEnd/>
            <a:tailEnd/>
          </a:ln>
        </p:spPr>
        <p:txBody>
          <a:bodyPr>
            <a:spAutoFit/>
          </a:bodyPr>
          <a:lstStyle/>
          <a:p>
            <a:pPr marL="457200" indent="-457200" fontAlgn="base">
              <a:spcBef>
                <a:spcPct val="0"/>
              </a:spcBef>
              <a:spcAft>
                <a:spcPct val="0"/>
              </a:spcAft>
              <a:buFont typeface="Wingdings" pitchFamily="2" charset="2"/>
              <a:buChar char="§"/>
            </a:pPr>
            <a:r>
              <a:rPr lang="en-US" sz="2000" dirty="0" smtClean="0">
                <a:solidFill>
                  <a:srgbClr val="262626"/>
                </a:solidFill>
                <a:cs typeface="Arial" charset="0"/>
              </a:rPr>
              <a:t>Therapeutic applications include antibiotics and </a:t>
            </a:r>
            <a:r>
              <a:rPr lang="en-US" sz="2000" dirty="0" err="1" smtClean="0">
                <a:solidFill>
                  <a:srgbClr val="262626"/>
                </a:solidFill>
                <a:cs typeface="Arial" charset="0"/>
              </a:rPr>
              <a:t>glyco</a:t>
            </a:r>
            <a:r>
              <a:rPr lang="en-US" sz="2000" dirty="0" smtClean="0">
                <a:solidFill>
                  <a:srgbClr val="262626"/>
                </a:solidFill>
                <a:cs typeface="Arial" charset="0"/>
              </a:rPr>
              <a:t> proteins</a:t>
            </a:r>
          </a:p>
          <a:p>
            <a:pPr marL="457200" indent="-457200" fontAlgn="base">
              <a:spcBef>
                <a:spcPct val="0"/>
              </a:spcBef>
              <a:spcAft>
                <a:spcPct val="0"/>
              </a:spcAft>
              <a:buFont typeface="Wingdings" pitchFamily="2" charset="2"/>
              <a:buChar char="§"/>
            </a:pPr>
            <a:endParaRPr lang="en-US" sz="2000" dirty="0" smtClean="0">
              <a:solidFill>
                <a:srgbClr val="262626"/>
              </a:solidFill>
              <a:cs typeface="Arial" charset="0"/>
            </a:endParaRPr>
          </a:p>
          <a:p>
            <a:pPr marL="457200" indent="-457200" fontAlgn="base">
              <a:spcBef>
                <a:spcPct val="0"/>
              </a:spcBef>
              <a:spcAft>
                <a:spcPct val="0"/>
              </a:spcAft>
              <a:buFont typeface="Wingdings" pitchFamily="2" charset="2"/>
              <a:buChar char="§"/>
            </a:pPr>
            <a:endParaRPr lang="en-US" sz="2000" dirty="0">
              <a:solidFill>
                <a:srgbClr val="262626"/>
              </a:solidFill>
              <a:cs typeface="Arial" charset="0"/>
            </a:endParaRPr>
          </a:p>
          <a:p>
            <a:pPr marL="457200" indent="-457200" fontAlgn="base">
              <a:spcBef>
                <a:spcPct val="0"/>
              </a:spcBef>
              <a:spcAft>
                <a:spcPct val="0"/>
              </a:spcAft>
              <a:buFont typeface="Wingdings" pitchFamily="2" charset="2"/>
              <a:buChar char="§"/>
            </a:pPr>
            <a:endParaRPr lang="en-US" sz="2000" dirty="0" smtClean="0">
              <a:solidFill>
                <a:srgbClr val="262626"/>
              </a:solidFill>
              <a:cs typeface="Arial" charset="0"/>
            </a:endParaRPr>
          </a:p>
          <a:p>
            <a:pPr marL="457200" indent="-457200" fontAlgn="base">
              <a:spcBef>
                <a:spcPct val="0"/>
              </a:spcBef>
              <a:spcAft>
                <a:spcPct val="0"/>
              </a:spcAft>
              <a:buFont typeface="Wingdings" pitchFamily="2" charset="2"/>
              <a:buChar char="§"/>
            </a:pPr>
            <a:endParaRPr lang="en-US" sz="2000" dirty="0">
              <a:solidFill>
                <a:srgbClr val="262626"/>
              </a:solidFill>
              <a:cs typeface="Arial" charset="0"/>
            </a:endParaRPr>
          </a:p>
          <a:p>
            <a:pPr fontAlgn="base">
              <a:spcBef>
                <a:spcPct val="0"/>
              </a:spcBef>
              <a:spcAft>
                <a:spcPct val="0"/>
              </a:spcAft>
            </a:pPr>
            <a:r>
              <a:rPr lang="en-US" sz="2000" dirty="0" smtClean="0">
                <a:solidFill>
                  <a:srgbClr val="262626"/>
                </a:solidFill>
                <a:cs typeface="Arial" charset="0"/>
              </a:rPr>
              <a:t/>
            </a:r>
            <a:br>
              <a:rPr lang="en-US" sz="2000" dirty="0" smtClean="0">
                <a:solidFill>
                  <a:srgbClr val="262626"/>
                </a:solidFill>
                <a:cs typeface="Arial" charset="0"/>
              </a:rPr>
            </a:br>
            <a:endParaRPr lang="en-US" sz="2000" dirty="0" smtClean="0">
              <a:solidFill>
                <a:srgbClr val="262626"/>
              </a:solidFill>
              <a:cs typeface="Arial" charset="0"/>
            </a:endParaRPr>
          </a:p>
          <a:p>
            <a:pPr marL="457200" indent="-457200" fontAlgn="base">
              <a:spcBef>
                <a:spcPct val="0"/>
              </a:spcBef>
              <a:spcAft>
                <a:spcPct val="0"/>
              </a:spcAft>
              <a:buFont typeface="Wingdings" pitchFamily="2" charset="2"/>
              <a:buChar char="§"/>
            </a:pPr>
            <a:endParaRPr lang="en-US" sz="2000" dirty="0" smtClean="0">
              <a:solidFill>
                <a:srgbClr val="262626"/>
              </a:solidFill>
              <a:cs typeface="Arial" charset="0"/>
            </a:endParaRPr>
          </a:p>
          <a:p>
            <a:pPr marL="457200" indent="-457200" fontAlgn="base">
              <a:spcBef>
                <a:spcPct val="0"/>
              </a:spcBef>
              <a:spcAft>
                <a:spcPct val="0"/>
              </a:spcAft>
              <a:buFont typeface="Wingdings" pitchFamily="2" charset="2"/>
              <a:buChar char="§"/>
            </a:pPr>
            <a:endParaRPr lang="en-US" sz="2000" dirty="0">
              <a:solidFill>
                <a:srgbClr val="262626"/>
              </a:solidFill>
              <a:cs typeface="Arial" charset="0"/>
            </a:endParaRPr>
          </a:p>
          <a:p>
            <a:pPr marL="457200" indent="-457200" fontAlgn="base">
              <a:spcBef>
                <a:spcPct val="0"/>
              </a:spcBef>
              <a:spcAft>
                <a:spcPct val="0"/>
              </a:spcAft>
              <a:buFont typeface="Wingdings" pitchFamily="2" charset="2"/>
              <a:buChar char="§"/>
            </a:pPr>
            <a:r>
              <a:rPr lang="en-US" sz="2000" dirty="0" smtClean="0">
                <a:solidFill>
                  <a:srgbClr val="262626"/>
                </a:solidFill>
                <a:cs typeface="Arial" charset="0"/>
              </a:rPr>
              <a:t>For all carbohydrate engineering, there are soluble nucleotide sugar intermediates</a:t>
            </a:r>
          </a:p>
          <a:p>
            <a:pPr marL="457200" indent="-457200" fontAlgn="base">
              <a:spcBef>
                <a:spcPct val="0"/>
              </a:spcBef>
              <a:spcAft>
                <a:spcPct val="0"/>
              </a:spcAft>
              <a:buFont typeface="Wingdings" pitchFamily="2" charset="2"/>
              <a:buChar char="§"/>
            </a:pPr>
            <a:endParaRPr lang="en-US" sz="2000" dirty="0">
              <a:solidFill>
                <a:srgbClr val="262626"/>
              </a:solidFill>
              <a:cs typeface="Arial" charset="0"/>
            </a:endParaRPr>
          </a:p>
          <a:p>
            <a:pPr marL="457200" indent="-457200" fontAlgn="base">
              <a:spcBef>
                <a:spcPct val="0"/>
              </a:spcBef>
              <a:spcAft>
                <a:spcPct val="0"/>
              </a:spcAft>
              <a:buFont typeface="Wingdings" pitchFamily="2" charset="2"/>
              <a:buChar char="§"/>
            </a:pPr>
            <a:endParaRPr lang="en-US" sz="2000" dirty="0">
              <a:solidFill>
                <a:srgbClr val="262626"/>
              </a:solidFill>
              <a:cs typeface="Arial" charset="0"/>
            </a:endParaRPr>
          </a:p>
        </p:txBody>
      </p:sp>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28800" y="1524000"/>
            <a:ext cx="5486400" cy="1828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6"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5624" y="4724399"/>
            <a:ext cx="8161176" cy="11157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8" end="8"/>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0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extBox 19"/>
          <p:cNvSpPr txBox="1">
            <a:spLocks noChangeArrowheads="1"/>
          </p:cNvSpPr>
          <p:nvPr/>
        </p:nvSpPr>
        <p:spPr bwMode="auto">
          <a:xfrm>
            <a:off x="457200" y="304800"/>
            <a:ext cx="8382000" cy="523875"/>
          </a:xfrm>
          <a:prstGeom prst="rect">
            <a:avLst/>
          </a:prstGeom>
          <a:noFill/>
          <a:ln w="9525">
            <a:noFill/>
            <a:miter lim="800000"/>
            <a:headEnd/>
            <a:tailEnd/>
          </a:ln>
        </p:spPr>
        <p:txBody>
          <a:bodyPr>
            <a:spAutoFit/>
          </a:bodyPr>
          <a:lstStyle/>
          <a:p>
            <a:pPr fontAlgn="base">
              <a:spcBef>
                <a:spcPct val="0"/>
              </a:spcBef>
              <a:spcAft>
                <a:spcPct val="0"/>
              </a:spcAft>
            </a:pPr>
            <a:r>
              <a:rPr lang="en-US" sz="2800">
                <a:solidFill>
                  <a:prstClr val="black"/>
                </a:solidFill>
                <a:latin typeface="Rockwell Extra Bold" pitchFamily="18" charset="0"/>
                <a:cs typeface="Arial" charset="0"/>
              </a:rPr>
              <a:t>The source pathways</a:t>
            </a:r>
          </a:p>
        </p:txBody>
      </p:sp>
      <p:pic>
        <p:nvPicPr>
          <p:cNvPr id="24579" name="Picture 2"/>
          <p:cNvPicPr>
            <a:picLocks noChangeAspect="1" noChangeArrowheads="1"/>
          </p:cNvPicPr>
          <p:nvPr/>
        </p:nvPicPr>
        <p:blipFill>
          <a:blip r:embed="rId4" cstate="print"/>
          <a:srcRect/>
          <a:stretch>
            <a:fillRect/>
          </a:stretch>
        </p:blipFill>
        <p:spPr bwMode="auto">
          <a:xfrm>
            <a:off x="152400" y="1600200"/>
            <a:ext cx="4343400" cy="3248025"/>
          </a:xfrm>
          <a:prstGeom prst="rect">
            <a:avLst/>
          </a:prstGeom>
          <a:noFill/>
          <a:ln w="9525">
            <a:noFill/>
            <a:miter lim="800000"/>
            <a:headEnd/>
            <a:tailEnd/>
          </a:ln>
        </p:spPr>
      </p:pic>
      <p:sp>
        <p:nvSpPr>
          <p:cNvPr id="24580" name="TextBox 4"/>
          <p:cNvSpPr txBox="1">
            <a:spLocks noChangeArrowheads="1"/>
          </p:cNvSpPr>
          <p:nvPr/>
        </p:nvSpPr>
        <p:spPr bwMode="auto">
          <a:xfrm>
            <a:off x="228600" y="5029200"/>
            <a:ext cx="4095750" cy="369888"/>
          </a:xfrm>
          <a:prstGeom prst="rect">
            <a:avLst/>
          </a:prstGeom>
          <a:noFill/>
          <a:ln w="9525">
            <a:noFill/>
            <a:miter lim="800000"/>
            <a:headEnd/>
            <a:tailEnd/>
          </a:ln>
        </p:spPr>
        <p:txBody>
          <a:bodyPr wrap="none">
            <a:spAutoFit/>
          </a:bodyPr>
          <a:lstStyle/>
          <a:p>
            <a:pPr fontAlgn="base">
              <a:spcBef>
                <a:spcPct val="0"/>
              </a:spcBef>
              <a:spcAft>
                <a:spcPct val="0"/>
              </a:spcAft>
            </a:pPr>
            <a:r>
              <a:rPr lang="en-US">
                <a:solidFill>
                  <a:prstClr val="black"/>
                </a:solidFill>
                <a:latin typeface="Arial" charset="0"/>
                <a:cs typeface="Arial" charset="0"/>
              </a:rPr>
              <a:t>N-glycosylation of proteins by </a:t>
            </a:r>
            <a:r>
              <a:rPr lang="en-US" i="1">
                <a:solidFill>
                  <a:prstClr val="black"/>
                </a:solidFill>
                <a:latin typeface="Arial" charset="0"/>
                <a:cs typeface="Arial" charset="0"/>
              </a:rPr>
              <a:t>C. jejuni</a:t>
            </a:r>
            <a:endParaRPr lang="en-US">
              <a:solidFill>
                <a:prstClr val="black"/>
              </a:solidFill>
              <a:latin typeface="Arial" charset="0"/>
              <a:cs typeface="Arial" charset="0"/>
            </a:endParaRPr>
          </a:p>
        </p:txBody>
      </p:sp>
      <p:pic>
        <p:nvPicPr>
          <p:cNvPr id="24581" name="Picture 2"/>
          <p:cNvPicPr>
            <a:picLocks noChangeAspect="1" noChangeArrowheads="1"/>
          </p:cNvPicPr>
          <p:nvPr/>
        </p:nvPicPr>
        <p:blipFill>
          <a:blip r:embed="rId5" cstate="print"/>
          <a:srcRect/>
          <a:stretch>
            <a:fillRect/>
          </a:stretch>
        </p:blipFill>
        <p:spPr bwMode="auto">
          <a:xfrm>
            <a:off x="4953000" y="1371600"/>
            <a:ext cx="4191000" cy="3675063"/>
          </a:xfrm>
          <a:prstGeom prst="rect">
            <a:avLst/>
          </a:prstGeom>
          <a:noFill/>
          <a:ln w="9525">
            <a:noFill/>
            <a:miter lim="800000"/>
            <a:headEnd/>
            <a:tailEnd/>
          </a:ln>
        </p:spPr>
      </p:pic>
      <p:sp>
        <p:nvSpPr>
          <p:cNvPr id="24582" name="TextBox 6"/>
          <p:cNvSpPr txBox="1">
            <a:spLocks noChangeArrowheads="1"/>
          </p:cNvSpPr>
          <p:nvPr/>
        </p:nvSpPr>
        <p:spPr bwMode="auto">
          <a:xfrm>
            <a:off x="5029200" y="5029200"/>
            <a:ext cx="3532188" cy="369888"/>
          </a:xfrm>
          <a:prstGeom prst="rect">
            <a:avLst/>
          </a:prstGeom>
          <a:noFill/>
          <a:ln w="9525">
            <a:noFill/>
            <a:miter lim="800000"/>
            <a:headEnd/>
            <a:tailEnd/>
          </a:ln>
        </p:spPr>
        <p:txBody>
          <a:bodyPr wrap="none">
            <a:spAutoFit/>
          </a:bodyPr>
          <a:lstStyle/>
          <a:p>
            <a:pPr fontAlgn="base">
              <a:spcBef>
                <a:spcPct val="0"/>
              </a:spcBef>
              <a:spcAft>
                <a:spcPct val="0"/>
              </a:spcAft>
            </a:pPr>
            <a:r>
              <a:rPr lang="en-US">
                <a:solidFill>
                  <a:prstClr val="black"/>
                </a:solidFill>
                <a:latin typeface="Arial" charset="0"/>
                <a:cs typeface="Arial" charset="0"/>
              </a:rPr>
              <a:t>O-antigen biosynthesis by E. coli</a:t>
            </a:r>
          </a:p>
        </p:txBody>
      </p:sp>
      <p:sp>
        <p:nvSpPr>
          <p:cNvPr id="8" name="Oval 7"/>
          <p:cNvSpPr/>
          <p:nvPr/>
        </p:nvSpPr>
        <p:spPr>
          <a:xfrm>
            <a:off x="1828800" y="2286000"/>
            <a:ext cx="609600" cy="1371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en-US">
              <a:solidFill>
                <a:prstClr val="white"/>
              </a:solidFill>
            </a:endParaRPr>
          </a:p>
        </p:txBody>
      </p:sp>
      <p:sp>
        <p:nvSpPr>
          <p:cNvPr id="9" name="Oval 8"/>
          <p:cNvSpPr/>
          <p:nvPr/>
        </p:nvSpPr>
        <p:spPr>
          <a:xfrm>
            <a:off x="7315200" y="1143000"/>
            <a:ext cx="609600" cy="2971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en-US">
              <a:solidFill>
                <a:prstClr val="white"/>
              </a:solidFill>
            </a:endParaRPr>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extBox 19"/>
          <p:cNvSpPr txBox="1">
            <a:spLocks noChangeArrowheads="1"/>
          </p:cNvSpPr>
          <p:nvPr/>
        </p:nvSpPr>
        <p:spPr bwMode="auto">
          <a:xfrm>
            <a:off x="457200" y="304800"/>
            <a:ext cx="7010400" cy="523875"/>
          </a:xfrm>
          <a:prstGeom prst="rect">
            <a:avLst/>
          </a:prstGeom>
          <a:noFill/>
          <a:ln w="9525">
            <a:noFill/>
            <a:miter lim="800000"/>
            <a:headEnd/>
            <a:tailEnd/>
          </a:ln>
        </p:spPr>
        <p:txBody>
          <a:bodyPr>
            <a:spAutoFit/>
          </a:bodyPr>
          <a:lstStyle/>
          <a:p>
            <a:pPr fontAlgn="base">
              <a:spcBef>
                <a:spcPct val="0"/>
              </a:spcBef>
              <a:spcAft>
                <a:spcPct val="0"/>
              </a:spcAft>
            </a:pPr>
            <a:r>
              <a:rPr lang="en-US" sz="2800">
                <a:solidFill>
                  <a:prstClr val="black"/>
                </a:solidFill>
                <a:latin typeface="Rockwell Extra Bold" pitchFamily="18" charset="0"/>
                <a:cs typeface="Arial" charset="0"/>
              </a:rPr>
              <a:t>Orthogonality and Equivalence</a:t>
            </a:r>
          </a:p>
        </p:txBody>
      </p:sp>
      <p:pic>
        <p:nvPicPr>
          <p:cNvPr id="2050" name="Picture 2" descr="http://0.tqn.com/d/chemistry/1/0/G/m/mrnatranslation.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1533" y="1447800"/>
            <a:ext cx="6153150" cy="4371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939283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extBox 19"/>
          <p:cNvSpPr txBox="1">
            <a:spLocks noChangeArrowheads="1"/>
          </p:cNvSpPr>
          <p:nvPr/>
        </p:nvSpPr>
        <p:spPr bwMode="auto">
          <a:xfrm>
            <a:off x="457200" y="304800"/>
            <a:ext cx="8382000" cy="523875"/>
          </a:xfrm>
          <a:prstGeom prst="rect">
            <a:avLst/>
          </a:prstGeom>
          <a:noFill/>
          <a:ln w="9525">
            <a:noFill/>
            <a:miter lim="800000"/>
            <a:headEnd/>
            <a:tailEnd/>
          </a:ln>
        </p:spPr>
        <p:txBody>
          <a:bodyPr>
            <a:spAutoFit/>
          </a:bodyPr>
          <a:lstStyle/>
          <a:p>
            <a:pPr fontAlgn="base">
              <a:spcBef>
                <a:spcPct val="0"/>
              </a:spcBef>
              <a:spcAft>
                <a:spcPct val="0"/>
              </a:spcAft>
            </a:pPr>
            <a:r>
              <a:rPr lang="en-US" sz="2800">
                <a:solidFill>
                  <a:prstClr val="black"/>
                </a:solidFill>
                <a:latin typeface="Rockwell Extra Bold" pitchFamily="18" charset="0"/>
                <a:cs typeface="Arial" charset="0"/>
              </a:rPr>
              <a:t>The target pathway</a:t>
            </a:r>
          </a:p>
        </p:txBody>
      </p:sp>
      <p:pic>
        <p:nvPicPr>
          <p:cNvPr id="25603" name="Picture 2"/>
          <p:cNvPicPr>
            <a:picLocks noChangeAspect="1" noChangeArrowheads="1"/>
          </p:cNvPicPr>
          <p:nvPr/>
        </p:nvPicPr>
        <p:blipFill>
          <a:blip r:embed="rId3" cstate="print"/>
          <a:srcRect/>
          <a:stretch>
            <a:fillRect/>
          </a:stretch>
        </p:blipFill>
        <p:spPr bwMode="auto">
          <a:xfrm>
            <a:off x="1828800" y="1143000"/>
            <a:ext cx="4419600" cy="4406900"/>
          </a:xfrm>
          <a:prstGeom prst="rect">
            <a:avLst/>
          </a:prstGeom>
          <a:noFill/>
          <a:ln w="9525">
            <a:noFill/>
            <a:miter lim="800000"/>
            <a:headEnd/>
            <a:tailEnd/>
          </a:ln>
        </p:spPr>
      </p:pic>
      <p:sp>
        <p:nvSpPr>
          <p:cNvPr id="7" name="Oval 6"/>
          <p:cNvSpPr/>
          <p:nvPr/>
        </p:nvSpPr>
        <p:spPr>
          <a:xfrm>
            <a:off x="3886200" y="1295400"/>
            <a:ext cx="762000" cy="2971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en-US">
              <a:solidFill>
                <a:prstClr val="white"/>
              </a:solidFil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6" name="Straight Connector 35"/>
          <p:cNvCxnSpPr/>
          <p:nvPr/>
        </p:nvCxnSpPr>
        <p:spPr>
          <a:xfrm>
            <a:off x="4038600" y="1485900"/>
            <a:ext cx="609600" cy="0"/>
          </a:xfrm>
          <a:prstGeom prst="line">
            <a:avLst/>
          </a:prstGeom>
        </p:spPr>
        <p:style>
          <a:lnRef idx="2">
            <a:schemeClr val="accent1">
              <a:shade val="50000"/>
            </a:schemeClr>
          </a:lnRef>
          <a:fillRef idx="1">
            <a:schemeClr val="accent1"/>
          </a:fillRef>
          <a:effectRef idx="0">
            <a:schemeClr val="accent1"/>
          </a:effectRef>
          <a:fontRef idx="minor">
            <a:schemeClr val="lt1"/>
          </a:fontRef>
        </p:style>
      </p:cxnSp>
      <p:sp>
        <p:nvSpPr>
          <p:cNvPr id="3074" name="TextBox 19"/>
          <p:cNvSpPr txBox="1">
            <a:spLocks noChangeArrowheads="1"/>
          </p:cNvSpPr>
          <p:nvPr/>
        </p:nvSpPr>
        <p:spPr bwMode="auto">
          <a:xfrm>
            <a:off x="457200" y="304800"/>
            <a:ext cx="7010400" cy="523875"/>
          </a:xfrm>
          <a:prstGeom prst="rect">
            <a:avLst/>
          </a:prstGeom>
          <a:noFill/>
          <a:ln w="9525">
            <a:noFill/>
            <a:miter lim="800000"/>
            <a:headEnd/>
            <a:tailEnd/>
          </a:ln>
        </p:spPr>
        <p:txBody>
          <a:bodyPr>
            <a:spAutoFit/>
          </a:bodyPr>
          <a:lstStyle/>
          <a:p>
            <a:pPr fontAlgn="base">
              <a:spcBef>
                <a:spcPct val="0"/>
              </a:spcBef>
              <a:spcAft>
                <a:spcPct val="0"/>
              </a:spcAft>
            </a:pPr>
            <a:r>
              <a:rPr lang="en-US" sz="2800">
                <a:solidFill>
                  <a:prstClr val="black"/>
                </a:solidFill>
                <a:latin typeface="Rockwell Extra Bold" pitchFamily="18" charset="0"/>
                <a:cs typeface="Arial" charset="0"/>
              </a:rPr>
              <a:t>Orthogonality and Equivalence</a:t>
            </a:r>
          </a:p>
        </p:txBody>
      </p:sp>
      <p:grpSp>
        <p:nvGrpSpPr>
          <p:cNvPr id="3" name="Group 2"/>
          <p:cNvGrpSpPr/>
          <p:nvPr/>
        </p:nvGrpSpPr>
        <p:grpSpPr>
          <a:xfrm>
            <a:off x="3232150" y="2819400"/>
            <a:ext cx="2406650" cy="2895600"/>
            <a:chOff x="3232150" y="2819400"/>
            <a:chExt cx="2406650" cy="2895600"/>
          </a:xfrm>
        </p:grpSpPr>
        <p:sp>
          <p:nvSpPr>
            <p:cNvPr id="3075" name="TextBox 4"/>
            <p:cNvSpPr txBox="1">
              <a:spLocks noChangeArrowheads="1"/>
            </p:cNvSpPr>
            <p:nvPr/>
          </p:nvSpPr>
          <p:spPr bwMode="auto">
            <a:xfrm>
              <a:off x="3232150" y="2819400"/>
              <a:ext cx="557213" cy="523875"/>
            </a:xfrm>
            <a:prstGeom prst="rect">
              <a:avLst/>
            </a:prstGeom>
            <a:noFill/>
            <a:ln w="9525">
              <a:noFill/>
              <a:miter lim="800000"/>
              <a:headEnd/>
              <a:tailEnd/>
            </a:ln>
          </p:spPr>
          <p:txBody>
            <a:bodyPr wrap="none">
              <a:spAutoFit/>
            </a:bodyPr>
            <a:lstStyle/>
            <a:p>
              <a:pPr fontAlgn="base">
                <a:spcBef>
                  <a:spcPct val="0"/>
                </a:spcBef>
                <a:spcAft>
                  <a:spcPct val="0"/>
                </a:spcAft>
              </a:pPr>
              <a:r>
                <a:rPr lang="en-US" sz="2800">
                  <a:solidFill>
                    <a:prstClr val="black"/>
                  </a:solidFill>
                  <a:latin typeface="Arial" charset="0"/>
                  <a:cs typeface="Arial" charset="0"/>
                </a:rPr>
                <a:t>A</a:t>
              </a:r>
              <a:r>
                <a:rPr lang="en-US" sz="2800" baseline="-25000">
                  <a:solidFill>
                    <a:prstClr val="black"/>
                  </a:solidFill>
                  <a:latin typeface="Arial" charset="0"/>
                  <a:cs typeface="Arial" charset="0"/>
                </a:rPr>
                <a:t>1</a:t>
              </a:r>
            </a:p>
          </p:txBody>
        </p:sp>
        <p:sp>
          <p:nvSpPr>
            <p:cNvPr id="3076" name="TextBox 5"/>
            <p:cNvSpPr txBox="1">
              <a:spLocks noChangeArrowheads="1"/>
            </p:cNvSpPr>
            <p:nvPr/>
          </p:nvSpPr>
          <p:spPr bwMode="auto">
            <a:xfrm>
              <a:off x="3232150" y="3943350"/>
              <a:ext cx="557213" cy="523875"/>
            </a:xfrm>
            <a:prstGeom prst="rect">
              <a:avLst/>
            </a:prstGeom>
            <a:noFill/>
            <a:ln w="9525">
              <a:noFill/>
              <a:miter lim="800000"/>
              <a:headEnd/>
              <a:tailEnd/>
            </a:ln>
          </p:spPr>
          <p:txBody>
            <a:bodyPr wrap="none">
              <a:spAutoFit/>
            </a:bodyPr>
            <a:lstStyle/>
            <a:p>
              <a:pPr fontAlgn="base">
                <a:spcBef>
                  <a:spcPct val="0"/>
                </a:spcBef>
                <a:spcAft>
                  <a:spcPct val="0"/>
                </a:spcAft>
              </a:pPr>
              <a:r>
                <a:rPr lang="en-US" sz="2800" dirty="0">
                  <a:solidFill>
                    <a:prstClr val="black"/>
                  </a:solidFill>
                  <a:latin typeface="Arial" charset="0"/>
                  <a:cs typeface="Arial" charset="0"/>
                </a:rPr>
                <a:t>A</a:t>
              </a:r>
              <a:r>
                <a:rPr lang="en-US" sz="2800" baseline="-25000" dirty="0">
                  <a:solidFill>
                    <a:prstClr val="black"/>
                  </a:solidFill>
                  <a:latin typeface="Arial" charset="0"/>
                  <a:cs typeface="Arial" charset="0"/>
                </a:rPr>
                <a:t>2</a:t>
              </a:r>
            </a:p>
          </p:txBody>
        </p:sp>
        <p:sp>
          <p:nvSpPr>
            <p:cNvPr id="3077" name="TextBox 6"/>
            <p:cNvSpPr txBox="1">
              <a:spLocks noChangeArrowheads="1"/>
            </p:cNvSpPr>
            <p:nvPr/>
          </p:nvSpPr>
          <p:spPr bwMode="auto">
            <a:xfrm>
              <a:off x="3232150" y="5191125"/>
              <a:ext cx="557213" cy="523875"/>
            </a:xfrm>
            <a:prstGeom prst="rect">
              <a:avLst/>
            </a:prstGeom>
            <a:noFill/>
            <a:ln w="9525">
              <a:noFill/>
              <a:miter lim="800000"/>
              <a:headEnd/>
              <a:tailEnd/>
            </a:ln>
          </p:spPr>
          <p:txBody>
            <a:bodyPr wrap="none">
              <a:spAutoFit/>
            </a:bodyPr>
            <a:lstStyle/>
            <a:p>
              <a:pPr fontAlgn="base">
                <a:spcBef>
                  <a:spcPct val="0"/>
                </a:spcBef>
                <a:spcAft>
                  <a:spcPct val="0"/>
                </a:spcAft>
              </a:pPr>
              <a:r>
                <a:rPr lang="en-US" sz="2800">
                  <a:solidFill>
                    <a:prstClr val="black"/>
                  </a:solidFill>
                  <a:latin typeface="Arial" charset="0"/>
                  <a:cs typeface="Arial" charset="0"/>
                </a:rPr>
                <a:t>A</a:t>
              </a:r>
              <a:r>
                <a:rPr lang="en-US" sz="2800" baseline="-25000">
                  <a:solidFill>
                    <a:prstClr val="black"/>
                  </a:solidFill>
                  <a:latin typeface="Arial" charset="0"/>
                  <a:cs typeface="Arial" charset="0"/>
                </a:rPr>
                <a:t>3</a:t>
              </a:r>
            </a:p>
          </p:txBody>
        </p:sp>
        <p:sp>
          <p:nvSpPr>
            <p:cNvPr id="3078" name="TextBox 7"/>
            <p:cNvSpPr txBox="1">
              <a:spLocks noChangeArrowheads="1"/>
            </p:cNvSpPr>
            <p:nvPr/>
          </p:nvSpPr>
          <p:spPr bwMode="auto">
            <a:xfrm>
              <a:off x="5060950" y="2819400"/>
              <a:ext cx="557213" cy="523875"/>
            </a:xfrm>
            <a:prstGeom prst="rect">
              <a:avLst/>
            </a:prstGeom>
            <a:noFill/>
            <a:ln w="9525">
              <a:noFill/>
              <a:miter lim="800000"/>
              <a:headEnd/>
              <a:tailEnd/>
            </a:ln>
          </p:spPr>
          <p:txBody>
            <a:bodyPr wrap="none">
              <a:spAutoFit/>
            </a:bodyPr>
            <a:lstStyle/>
            <a:p>
              <a:pPr fontAlgn="base">
                <a:spcBef>
                  <a:spcPct val="0"/>
                </a:spcBef>
                <a:spcAft>
                  <a:spcPct val="0"/>
                </a:spcAft>
              </a:pPr>
              <a:r>
                <a:rPr lang="en-US" sz="2800" dirty="0">
                  <a:solidFill>
                    <a:prstClr val="black"/>
                  </a:solidFill>
                  <a:latin typeface="Arial" charset="0"/>
                  <a:cs typeface="Arial" charset="0"/>
                </a:rPr>
                <a:t>B</a:t>
              </a:r>
              <a:r>
                <a:rPr lang="en-US" sz="2800" baseline="-25000" dirty="0">
                  <a:solidFill>
                    <a:prstClr val="black"/>
                  </a:solidFill>
                  <a:latin typeface="Arial" charset="0"/>
                  <a:cs typeface="Arial" charset="0"/>
                </a:rPr>
                <a:t>1</a:t>
              </a:r>
            </a:p>
          </p:txBody>
        </p:sp>
        <p:sp>
          <p:nvSpPr>
            <p:cNvPr id="3079" name="TextBox 8"/>
            <p:cNvSpPr txBox="1">
              <a:spLocks noChangeArrowheads="1"/>
            </p:cNvSpPr>
            <p:nvPr/>
          </p:nvSpPr>
          <p:spPr bwMode="auto">
            <a:xfrm>
              <a:off x="5060950" y="3943350"/>
              <a:ext cx="577850" cy="523875"/>
            </a:xfrm>
            <a:prstGeom prst="rect">
              <a:avLst/>
            </a:prstGeom>
            <a:noFill/>
            <a:ln w="9525">
              <a:noFill/>
              <a:miter lim="800000"/>
              <a:headEnd/>
              <a:tailEnd/>
            </a:ln>
          </p:spPr>
          <p:txBody>
            <a:bodyPr wrap="none">
              <a:spAutoFit/>
            </a:bodyPr>
            <a:lstStyle/>
            <a:p>
              <a:pPr fontAlgn="base">
                <a:spcBef>
                  <a:spcPct val="0"/>
                </a:spcBef>
                <a:spcAft>
                  <a:spcPct val="0"/>
                </a:spcAft>
              </a:pPr>
              <a:r>
                <a:rPr lang="en-US" sz="2800">
                  <a:solidFill>
                    <a:prstClr val="black"/>
                  </a:solidFill>
                  <a:latin typeface="Arial" charset="0"/>
                  <a:cs typeface="Arial" charset="0"/>
                </a:rPr>
                <a:t>B</a:t>
              </a:r>
              <a:r>
                <a:rPr lang="en-US" sz="2800" baseline="-25000">
                  <a:solidFill>
                    <a:prstClr val="black"/>
                  </a:solidFill>
                  <a:latin typeface="Arial" charset="0"/>
                  <a:cs typeface="Arial" charset="0"/>
                </a:rPr>
                <a:t>2</a:t>
              </a:r>
            </a:p>
          </p:txBody>
        </p:sp>
        <p:sp>
          <p:nvSpPr>
            <p:cNvPr id="3080" name="TextBox 9"/>
            <p:cNvSpPr txBox="1">
              <a:spLocks noChangeArrowheads="1"/>
            </p:cNvSpPr>
            <p:nvPr/>
          </p:nvSpPr>
          <p:spPr bwMode="auto">
            <a:xfrm>
              <a:off x="5060950" y="5191125"/>
              <a:ext cx="557213" cy="523875"/>
            </a:xfrm>
            <a:prstGeom prst="rect">
              <a:avLst/>
            </a:prstGeom>
            <a:noFill/>
            <a:ln w="9525">
              <a:noFill/>
              <a:miter lim="800000"/>
              <a:headEnd/>
              <a:tailEnd/>
            </a:ln>
          </p:spPr>
          <p:txBody>
            <a:bodyPr wrap="none">
              <a:spAutoFit/>
            </a:bodyPr>
            <a:lstStyle/>
            <a:p>
              <a:pPr fontAlgn="base">
                <a:spcBef>
                  <a:spcPct val="0"/>
                </a:spcBef>
                <a:spcAft>
                  <a:spcPct val="0"/>
                </a:spcAft>
              </a:pPr>
              <a:r>
                <a:rPr lang="en-US" sz="2800">
                  <a:solidFill>
                    <a:prstClr val="black"/>
                  </a:solidFill>
                  <a:latin typeface="Arial" charset="0"/>
                  <a:cs typeface="Arial" charset="0"/>
                </a:rPr>
                <a:t>B</a:t>
              </a:r>
              <a:r>
                <a:rPr lang="en-US" sz="2800" baseline="-25000">
                  <a:solidFill>
                    <a:prstClr val="black"/>
                  </a:solidFill>
                  <a:latin typeface="Arial" charset="0"/>
                  <a:cs typeface="Arial" charset="0"/>
                </a:rPr>
                <a:t>3</a:t>
              </a:r>
            </a:p>
          </p:txBody>
        </p:sp>
        <p:cxnSp>
          <p:nvCxnSpPr>
            <p:cNvPr id="15" name="Straight Arrow Connector 14"/>
            <p:cNvCxnSpPr/>
            <p:nvPr/>
          </p:nvCxnSpPr>
          <p:spPr>
            <a:xfrm>
              <a:off x="3917950" y="3048000"/>
              <a:ext cx="9144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3917950" y="4265613"/>
              <a:ext cx="914400" cy="158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3917950" y="5486400"/>
              <a:ext cx="9144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grpSp>
        <p:nvGrpSpPr>
          <p:cNvPr id="2" name="Group 1"/>
          <p:cNvGrpSpPr/>
          <p:nvPr/>
        </p:nvGrpSpPr>
        <p:grpSpPr>
          <a:xfrm>
            <a:off x="304800" y="990600"/>
            <a:ext cx="8534400" cy="5095875"/>
            <a:chOff x="304800" y="990600"/>
            <a:chExt cx="8534400" cy="5095875"/>
          </a:xfrm>
        </p:grpSpPr>
        <p:pic>
          <p:nvPicPr>
            <p:cNvPr id="11267" name="Picture 3"/>
            <p:cNvPicPr>
              <a:picLocks noChangeAspect="1" noChangeArrowheads="1"/>
            </p:cNvPicPr>
            <p:nvPr/>
          </p:nvPicPr>
          <p:blipFill>
            <a:blip r:embed="rId4" cstate="print"/>
            <a:srcRect/>
            <a:stretch>
              <a:fillRect/>
            </a:stretch>
          </p:blipFill>
          <p:spPr bwMode="auto">
            <a:xfrm>
              <a:off x="6324600" y="990600"/>
              <a:ext cx="2342515" cy="2952750"/>
            </a:xfrm>
            <a:prstGeom prst="rect">
              <a:avLst/>
            </a:prstGeom>
            <a:noFill/>
            <a:ln w="9525">
              <a:noFill/>
              <a:miter lim="800000"/>
              <a:headEnd/>
              <a:tailEnd/>
            </a:ln>
          </p:spPr>
        </p:pic>
        <p:sp>
          <p:nvSpPr>
            <p:cNvPr id="18" name="TextBox 17"/>
            <p:cNvSpPr txBox="1"/>
            <p:nvPr/>
          </p:nvSpPr>
          <p:spPr>
            <a:xfrm>
              <a:off x="8077200" y="2819400"/>
              <a:ext cx="380232" cy="523220"/>
            </a:xfrm>
            <a:prstGeom prst="rect">
              <a:avLst/>
            </a:prstGeom>
            <a:noFill/>
          </p:spPr>
          <p:txBody>
            <a:bodyPr wrap="none" rtlCol="0">
              <a:spAutoFit/>
            </a:bodyPr>
            <a:lstStyle/>
            <a:p>
              <a:r>
                <a:rPr lang="en-US" sz="2800" dirty="0" smtClean="0"/>
                <a:t>B</a:t>
              </a:r>
              <a:endParaRPr lang="en-US" sz="2800" dirty="0"/>
            </a:p>
          </p:txBody>
        </p:sp>
        <p:sp>
          <p:nvSpPr>
            <p:cNvPr id="23" name="TextBox 22"/>
            <p:cNvSpPr txBox="1"/>
            <p:nvPr/>
          </p:nvSpPr>
          <p:spPr>
            <a:xfrm>
              <a:off x="6248400" y="2209800"/>
              <a:ext cx="393056" cy="523220"/>
            </a:xfrm>
            <a:prstGeom prst="rect">
              <a:avLst/>
            </a:prstGeom>
            <a:noFill/>
          </p:spPr>
          <p:txBody>
            <a:bodyPr wrap="none" rtlCol="0">
              <a:spAutoFit/>
            </a:bodyPr>
            <a:lstStyle/>
            <a:p>
              <a:r>
                <a:rPr lang="en-US" sz="2800" dirty="0" smtClean="0"/>
                <a:t>A</a:t>
              </a:r>
              <a:endParaRPr lang="en-US" sz="2800" dirty="0"/>
            </a:p>
          </p:txBody>
        </p:sp>
        <p:pic>
          <p:nvPicPr>
            <p:cNvPr id="11270" name="Picture 6"/>
            <p:cNvPicPr>
              <a:picLocks noChangeAspect="1" noChangeArrowheads="1"/>
            </p:cNvPicPr>
            <p:nvPr/>
          </p:nvPicPr>
          <p:blipFill>
            <a:blip r:embed="rId5" cstate="print"/>
            <a:srcRect/>
            <a:stretch>
              <a:fillRect/>
            </a:stretch>
          </p:blipFill>
          <p:spPr bwMode="auto">
            <a:xfrm>
              <a:off x="6324600" y="4495800"/>
              <a:ext cx="2219687" cy="1590675"/>
            </a:xfrm>
            <a:prstGeom prst="rect">
              <a:avLst/>
            </a:prstGeom>
            <a:noFill/>
            <a:ln w="9525">
              <a:noFill/>
              <a:miter lim="800000"/>
              <a:headEnd/>
              <a:tailEnd/>
            </a:ln>
          </p:spPr>
        </p:pic>
        <p:sp>
          <p:nvSpPr>
            <p:cNvPr id="24" name="TextBox 23"/>
            <p:cNvSpPr txBox="1"/>
            <p:nvPr/>
          </p:nvSpPr>
          <p:spPr>
            <a:xfrm>
              <a:off x="8458968" y="5334000"/>
              <a:ext cx="380232" cy="523220"/>
            </a:xfrm>
            <a:prstGeom prst="rect">
              <a:avLst/>
            </a:prstGeom>
            <a:noFill/>
          </p:spPr>
          <p:txBody>
            <a:bodyPr wrap="none" rtlCol="0">
              <a:spAutoFit/>
            </a:bodyPr>
            <a:lstStyle/>
            <a:p>
              <a:r>
                <a:rPr lang="en-US" sz="2800" dirty="0" smtClean="0"/>
                <a:t>B</a:t>
              </a:r>
              <a:endParaRPr lang="en-US" sz="2800" dirty="0"/>
            </a:p>
          </p:txBody>
        </p:sp>
        <p:sp>
          <p:nvSpPr>
            <p:cNvPr id="25" name="TextBox 24"/>
            <p:cNvSpPr txBox="1"/>
            <p:nvPr/>
          </p:nvSpPr>
          <p:spPr>
            <a:xfrm>
              <a:off x="6248400" y="4724400"/>
              <a:ext cx="393056" cy="523220"/>
            </a:xfrm>
            <a:prstGeom prst="rect">
              <a:avLst/>
            </a:prstGeom>
            <a:noFill/>
          </p:spPr>
          <p:txBody>
            <a:bodyPr wrap="none" rtlCol="0">
              <a:spAutoFit/>
            </a:bodyPr>
            <a:lstStyle/>
            <a:p>
              <a:r>
                <a:rPr lang="en-US" sz="2800" dirty="0" smtClean="0"/>
                <a:t>A</a:t>
              </a:r>
              <a:endParaRPr lang="en-US" sz="2800" dirty="0"/>
            </a:p>
          </p:txBody>
        </p:sp>
        <p:pic>
          <p:nvPicPr>
            <p:cNvPr id="11272" name="Picture 8" descr="https://encrypted-tbn0.gstatic.com/images?q=tbn:ANd9GcTQdtfiaAruUeOhmEgSZ1zgDDLfT74g_60rQ9k7tcTIqy3fNaKbdw"/>
            <p:cNvPicPr>
              <a:picLocks noChangeAspect="1" noChangeArrowheads="1"/>
            </p:cNvPicPr>
            <p:nvPr/>
          </p:nvPicPr>
          <p:blipFill>
            <a:blip r:embed="rId6" cstate="print"/>
            <a:srcRect/>
            <a:stretch>
              <a:fillRect/>
            </a:stretch>
          </p:blipFill>
          <p:spPr bwMode="auto">
            <a:xfrm>
              <a:off x="381000" y="1600200"/>
              <a:ext cx="2476500" cy="1847851"/>
            </a:xfrm>
            <a:prstGeom prst="rect">
              <a:avLst/>
            </a:prstGeom>
            <a:ln>
              <a:noFill/>
            </a:ln>
            <a:effectLst>
              <a:softEdge rad="112500"/>
            </a:effectLst>
          </p:spPr>
        </p:pic>
        <p:sp>
          <p:nvSpPr>
            <p:cNvPr id="26" name="TextBox 25"/>
            <p:cNvSpPr txBox="1"/>
            <p:nvPr/>
          </p:nvSpPr>
          <p:spPr>
            <a:xfrm>
              <a:off x="1066800" y="1295400"/>
              <a:ext cx="380232" cy="523220"/>
            </a:xfrm>
            <a:prstGeom prst="rect">
              <a:avLst/>
            </a:prstGeom>
            <a:noFill/>
          </p:spPr>
          <p:txBody>
            <a:bodyPr wrap="none" rtlCol="0">
              <a:spAutoFit/>
            </a:bodyPr>
            <a:lstStyle/>
            <a:p>
              <a:r>
                <a:rPr lang="en-US" sz="2800" dirty="0" smtClean="0"/>
                <a:t>B</a:t>
              </a:r>
              <a:endParaRPr lang="en-US" sz="2800" dirty="0"/>
            </a:p>
          </p:txBody>
        </p:sp>
        <p:sp>
          <p:nvSpPr>
            <p:cNvPr id="27" name="TextBox 26"/>
            <p:cNvSpPr txBox="1"/>
            <p:nvPr/>
          </p:nvSpPr>
          <p:spPr>
            <a:xfrm>
              <a:off x="2057400" y="2971800"/>
              <a:ext cx="393056" cy="523220"/>
            </a:xfrm>
            <a:prstGeom prst="rect">
              <a:avLst/>
            </a:prstGeom>
            <a:noFill/>
          </p:spPr>
          <p:txBody>
            <a:bodyPr wrap="none" rtlCol="0">
              <a:spAutoFit/>
            </a:bodyPr>
            <a:lstStyle/>
            <a:p>
              <a:r>
                <a:rPr lang="en-US" sz="2800" dirty="0" smtClean="0"/>
                <a:t>A</a:t>
              </a:r>
              <a:endParaRPr lang="en-US" sz="2800" dirty="0"/>
            </a:p>
          </p:txBody>
        </p:sp>
        <p:pic>
          <p:nvPicPr>
            <p:cNvPr id="11274" name="Picture 10" descr="http://proteomics.bioengr.uic.edu/pro-dna/index_files/image004.jpg"/>
            <p:cNvPicPr>
              <a:picLocks noChangeAspect="1" noChangeArrowheads="1"/>
            </p:cNvPicPr>
            <p:nvPr/>
          </p:nvPicPr>
          <p:blipFill>
            <a:blip r:embed="rId7" cstate="print"/>
            <a:srcRect/>
            <a:stretch>
              <a:fillRect/>
            </a:stretch>
          </p:blipFill>
          <p:spPr bwMode="auto">
            <a:xfrm>
              <a:off x="685800" y="4152899"/>
              <a:ext cx="1789528" cy="1638301"/>
            </a:xfrm>
            <a:prstGeom prst="rect">
              <a:avLst/>
            </a:prstGeom>
            <a:noFill/>
          </p:spPr>
        </p:pic>
        <p:sp>
          <p:nvSpPr>
            <p:cNvPr id="28" name="TextBox 27"/>
            <p:cNvSpPr txBox="1"/>
            <p:nvPr/>
          </p:nvSpPr>
          <p:spPr>
            <a:xfrm>
              <a:off x="2362968" y="5143499"/>
              <a:ext cx="380232" cy="523220"/>
            </a:xfrm>
            <a:prstGeom prst="rect">
              <a:avLst/>
            </a:prstGeom>
            <a:noFill/>
          </p:spPr>
          <p:txBody>
            <a:bodyPr wrap="none" rtlCol="0">
              <a:spAutoFit/>
            </a:bodyPr>
            <a:lstStyle/>
            <a:p>
              <a:r>
                <a:rPr lang="en-US" sz="2800" dirty="0" smtClean="0"/>
                <a:t>B</a:t>
              </a:r>
              <a:endParaRPr lang="en-US" sz="2800" dirty="0"/>
            </a:p>
          </p:txBody>
        </p:sp>
        <p:sp>
          <p:nvSpPr>
            <p:cNvPr id="29" name="TextBox 28"/>
            <p:cNvSpPr txBox="1"/>
            <p:nvPr/>
          </p:nvSpPr>
          <p:spPr>
            <a:xfrm>
              <a:off x="304800" y="4533899"/>
              <a:ext cx="393056" cy="523220"/>
            </a:xfrm>
            <a:prstGeom prst="rect">
              <a:avLst/>
            </a:prstGeom>
            <a:noFill/>
          </p:spPr>
          <p:txBody>
            <a:bodyPr wrap="none" rtlCol="0">
              <a:spAutoFit/>
            </a:bodyPr>
            <a:lstStyle/>
            <a:p>
              <a:r>
                <a:rPr lang="en-US" sz="2800" dirty="0" smtClean="0"/>
                <a:t>A</a:t>
              </a:r>
              <a:endParaRPr lang="en-US" sz="2800" dirty="0"/>
            </a:p>
          </p:txBody>
        </p:sp>
      </p:grpSp>
      <p:sp>
        <p:nvSpPr>
          <p:cNvPr id="31" name="Oval 30"/>
          <p:cNvSpPr/>
          <p:nvPr/>
        </p:nvSpPr>
        <p:spPr>
          <a:xfrm>
            <a:off x="3505200" y="1219200"/>
            <a:ext cx="5334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a:t>
            </a:r>
            <a:endParaRPr lang="en-US" dirty="0"/>
          </a:p>
        </p:txBody>
      </p:sp>
      <p:sp>
        <p:nvSpPr>
          <p:cNvPr id="32" name="Oval 31"/>
          <p:cNvSpPr/>
          <p:nvPr/>
        </p:nvSpPr>
        <p:spPr>
          <a:xfrm>
            <a:off x="4572000" y="1219200"/>
            <a:ext cx="5334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B</a:t>
            </a:r>
            <a:endParaRPr lang="en-US" dirty="0"/>
          </a:p>
        </p:txBody>
      </p:sp>
    </p:spTree>
    <p:custDataLst>
      <p:tags r:id="rId1"/>
    </p:custDataLst>
    <p:extLst>
      <p:ext uri="{BB962C8B-B14F-4D97-AF65-F5344CB8AC3E}">
        <p14:creationId xmlns:p14="http://schemas.microsoft.com/office/powerpoint/2010/main" val="340991063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6" name="Straight Connector 35"/>
          <p:cNvCxnSpPr/>
          <p:nvPr/>
        </p:nvCxnSpPr>
        <p:spPr>
          <a:xfrm>
            <a:off x="4038600" y="1485900"/>
            <a:ext cx="609600" cy="0"/>
          </a:xfrm>
          <a:prstGeom prst="line">
            <a:avLst/>
          </a:prstGeom>
        </p:spPr>
        <p:style>
          <a:lnRef idx="2">
            <a:schemeClr val="accent1">
              <a:shade val="50000"/>
            </a:schemeClr>
          </a:lnRef>
          <a:fillRef idx="1">
            <a:schemeClr val="accent1"/>
          </a:fillRef>
          <a:effectRef idx="0">
            <a:schemeClr val="accent1"/>
          </a:effectRef>
          <a:fontRef idx="minor">
            <a:schemeClr val="lt1"/>
          </a:fontRef>
        </p:style>
      </p:cxnSp>
      <p:sp>
        <p:nvSpPr>
          <p:cNvPr id="3074" name="TextBox 19"/>
          <p:cNvSpPr txBox="1">
            <a:spLocks noChangeArrowheads="1"/>
          </p:cNvSpPr>
          <p:nvPr/>
        </p:nvSpPr>
        <p:spPr bwMode="auto">
          <a:xfrm>
            <a:off x="457200" y="304800"/>
            <a:ext cx="7010400" cy="523875"/>
          </a:xfrm>
          <a:prstGeom prst="rect">
            <a:avLst/>
          </a:prstGeom>
          <a:noFill/>
          <a:ln w="9525">
            <a:noFill/>
            <a:miter lim="800000"/>
            <a:headEnd/>
            <a:tailEnd/>
          </a:ln>
        </p:spPr>
        <p:txBody>
          <a:bodyPr>
            <a:spAutoFit/>
          </a:bodyPr>
          <a:lstStyle/>
          <a:p>
            <a:pPr fontAlgn="base">
              <a:spcBef>
                <a:spcPct val="0"/>
              </a:spcBef>
              <a:spcAft>
                <a:spcPct val="0"/>
              </a:spcAft>
            </a:pPr>
            <a:r>
              <a:rPr lang="en-US" sz="2800">
                <a:solidFill>
                  <a:prstClr val="black"/>
                </a:solidFill>
                <a:latin typeface="Rockwell Extra Bold" pitchFamily="18" charset="0"/>
                <a:cs typeface="Arial" charset="0"/>
              </a:rPr>
              <a:t>Orthogonality and Equivalence</a:t>
            </a:r>
          </a:p>
        </p:txBody>
      </p:sp>
      <p:sp>
        <p:nvSpPr>
          <p:cNvPr id="3075" name="TextBox 4"/>
          <p:cNvSpPr txBox="1">
            <a:spLocks noChangeArrowheads="1"/>
          </p:cNvSpPr>
          <p:nvPr/>
        </p:nvSpPr>
        <p:spPr bwMode="auto">
          <a:xfrm>
            <a:off x="3232150" y="2819400"/>
            <a:ext cx="557213" cy="523875"/>
          </a:xfrm>
          <a:prstGeom prst="rect">
            <a:avLst/>
          </a:prstGeom>
          <a:noFill/>
          <a:ln w="9525">
            <a:noFill/>
            <a:miter lim="800000"/>
            <a:headEnd/>
            <a:tailEnd/>
          </a:ln>
        </p:spPr>
        <p:txBody>
          <a:bodyPr wrap="none">
            <a:spAutoFit/>
          </a:bodyPr>
          <a:lstStyle/>
          <a:p>
            <a:pPr fontAlgn="base">
              <a:spcBef>
                <a:spcPct val="0"/>
              </a:spcBef>
              <a:spcAft>
                <a:spcPct val="0"/>
              </a:spcAft>
            </a:pPr>
            <a:r>
              <a:rPr lang="en-US" sz="2800">
                <a:solidFill>
                  <a:prstClr val="black"/>
                </a:solidFill>
                <a:latin typeface="Arial" charset="0"/>
                <a:cs typeface="Arial" charset="0"/>
              </a:rPr>
              <a:t>A</a:t>
            </a:r>
            <a:r>
              <a:rPr lang="en-US" sz="2800" baseline="-25000">
                <a:solidFill>
                  <a:prstClr val="black"/>
                </a:solidFill>
                <a:latin typeface="Arial" charset="0"/>
                <a:cs typeface="Arial" charset="0"/>
              </a:rPr>
              <a:t>1</a:t>
            </a:r>
          </a:p>
        </p:txBody>
      </p:sp>
      <p:sp>
        <p:nvSpPr>
          <p:cNvPr id="3076" name="TextBox 5"/>
          <p:cNvSpPr txBox="1">
            <a:spLocks noChangeArrowheads="1"/>
          </p:cNvSpPr>
          <p:nvPr/>
        </p:nvSpPr>
        <p:spPr bwMode="auto">
          <a:xfrm>
            <a:off x="3232150" y="3943350"/>
            <a:ext cx="557213" cy="523875"/>
          </a:xfrm>
          <a:prstGeom prst="rect">
            <a:avLst/>
          </a:prstGeom>
          <a:noFill/>
          <a:ln w="9525">
            <a:noFill/>
            <a:miter lim="800000"/>
            <a:headEnd/>
            <a:tailEnd/>
          </a:ln>
        </p:spPr>
        <p:txBody>
          <a:bodyPr wrap="none">
            <a:spAutoFit/>
          </a:bodyPr>
          <a:lstStyle/>
          <a:p>
            <a:pPr fontAlgn="base">
              <a:spcBef>
                <a:spcPct val="0"/>
              </a:spcBef>
              <a:spcAft>
                <a:spcPct val="0"/>
              </a:spcAft>
            </a:pPr>
            <a:r>
              <a:rPr lang="en-US" sz="2800">
                <a:solidFill>
                  <a:prstClr val="black"/>
                </a:solidFill>
                <a:latin typeface="Arial" charset="0"/>
                <a:cs typeface="Arial" charset="0"/>
              </a:rPr>
              <a:t>A</a:t>
            </a:r>
            <a:r>
              <a:rPr lang="en-US" sz="2800" baseline="-25000">
                <a:solidFill>
                  <a:prstClr val="black"/>
                </a:solidFill>
                <a:latin typeface="Arial" charset="0"/>
                <a:cs typeface="Arial" charset="0"/>
              </a:rPr>
              <a:t>2</a:t>
            </a:r>
          </a:p>
        </p:txBody>
      </p:sp>
      <p:sp>
        <p:nvSpPr>
          <p:cNvPr id="3077" name="TextBox 6"/>
          <p:cNvSpPr txBox="1">
            <a:spLocks noChangeArrowheads="1"/>
          </p:cNvSpPr>
          <p:nvPr/>
        </p:nvSpPr>
        <p:spPr bwMode="auto">
          <a:xfrm>
            <a:off x="3232150" y="5191125"/>
            <a:ext cx="557213" cy="523875"/>
          </a:xfrm>
          <a:prstGeom prst="rect">
            <a:avLst/>
          </a:prstGeom>
          <a:noFill/>
          <a:ln w="9525">
            <a:noFill/>
            <a:miter lim="800000"/>
            <a:headEnd/>
            <a:tailEnd/>
          </a:ln>
        </p:spPr>
        <p:txBody>
          <a:bodyPr wrap="none">
            <a:spAutoFit/>
          </a:bodyPr>
          <a:lstStyle/>
          <a:p>
            <a:pPr fontAlgn="base">
              <a:spcBef>
                <a:spcPct val="0"/>
              </a:spcBef>
              <a:spcAft>
                <a:spcPct val="0"/>
              </a:spcAft>
            </a:pPr>
            <a:r>
              <a:rPr lang="en-US" sz="2800">
                <a:solidFill>
                  <a:prstClr val="black"/>
                </a:solidFill>
                <a:latin typeface="Arial" charset="0"/>
                <a:cs typeface="Arial" charset="0"/>
              </a:rPr>
              <a:t>A</a:t>
            </a:r>
            <a:r>
              <a:rPr lang="en-US" sz="2800" baseline="-25000">
                <a:solidFill>
                  <a:prstClr val="black"/>
                </a:solidFill>
                <a:latin typeface="Arial" charset="0"/>
                <a:cs typeface="Arial" charset="0"/>
              </a:rPr>
              <a:t>3</a:t>
            </a:r>
          </a:p>
        </p:txBody>
      </p:sp>
      <p:sp>
        <p:nvSpPr>
          <p:cNvPr id="3078" name="TextBox 7"/>
          <p:cNvSpPr txBox="1">
            <a:spLocks noChangeArrowheads="1"/>
          </p:cNvSpPr>
          <p:nvPr/>
        </p:nvSpPr>
        <p:spPr bwMode="auto">
          <a:xfrm>
            <a:off x="5060950" y="2819400"/>
            <a:ext cx="557213" cy="523875"/>
          </a:xfrm>
          <a:prstGeom prst="rect">
            <a:avLst/>
          </a:prstGeom>
          <a:noFill/>
          <a:ln w="9525">
            <a:noFill/>
            <a:miter lim="800000"/>
            <a:headEnd/>
            <a:tailEnd/>
          </a:ln>
        </p:spPr>
        <p:txBody>
          <a:bodyPr wrap="none">
            <a:spAutoFit/>
          </a:bodyPr>
          <a:lstStyle/>
          <a:p>
            <a:pPr fontAlgn="base">
              <a:spcBef>
                <a:spcPct val="0"/>
              </a:spcBef>
              <a:spcAft>
                <a:spcPct val="0"/>
              </a:spcAft>
            </a:pPr>
            <a:r>
              <a:rPr lang="en-US" sz="2800" dirty="0">
                <a:solidFill>
                  <a:prstClr val="black"/>
                </a:solidFill>
                <a:latin typeface="Arial" charset="0"/>
                <a:cs typeface="Arial" charset="0"/>
              </a:rPr>
              <a:t>B</a:t>
            </a:r>
            <a:r>
              <a:rPr lang="en-US" sz="2800" baseline="-25000" dirty="0">
                <a:solidFill>
                  <a:prstClr val="black"/>
                </a:solidFill>
                <a:latin typeface="Arial" charset="0"/>
                <a:cs typeface="Arial" charset="0"/>
              </a:rPr>
              <a:t>1</a:t>
            </a:r>
          </a:p>
        </p:txBody>
      </p:sp>
      <p:sp>
        <p:nvSpPr>
          <p:cNvPr id="3079" name="TextBox 8"/>
          <p:cNvSpPr txBox="1">
            <a:spLocks noChangeArrowheads="1"/>
          </p:cNvSpPr>
          <p:nvPr/>
        </p:nvSpPr>
        <p:spPr bwMode="auto">
          <a:xfrm>
            <a:off x="5060950" y="3943350"/>
            <a:ext cx="577850" cy="523875"/>
          </a:xfrm>
          <a:prstGeom prst="rect">
            <a:avLst/>
          </a:prstGeom>
          <a:noFill/>
          <a:ln w="9525">
            <a:noFill/>
            <a:miter lim="800000"/>
            <a:headEnd/>
            <a:tailEnd/>
          </a:ln>
        </p:spPr>
        <p:txBody>
          <a:bodyPr wrap="none">
            <a:spAutoFit/>
          </a:bodyPr>
          <a:lstStyle/>
          <a:p>
            <a:pPr fontAlgn="base">
              <a:spcBef>
                <a:spcPct val="0"/>
              </a:spcBef>
              <a:spcAft>
                <a:spcPct val="0"/>
              </a:spcAft>
            </a:pPr>
            <a:r>
              <a:rPr lang="en-US" sz="2800">
                <a:solidFill>
                  <a:prstClr val="black"/>
                </a:solidFill>
                <a:latin typeface="Arial" charset="0"/>
                <a:cs typeface="Arial" charset="0"/>
              </a:rPr>
              <a:t>B</a:t>
            </a:r>
            <a:r>
              <a:rPr lang="en-US" sz="2800" baseline="-25000">
                <a:solidFill>
                  <a:prstClr val="black"/>
                </a:solidFill>
                <a:latin typeface="Arial" charset="0"/>
                <a:cs typeface="Arial" charset="0"/>
              </a:rPr>
              <a:t>2</a:t>
            </a:r>
          </a:p>
        </p:txBody>
      </p:sp>
      <p:sp>
        <p:nvSpPr>
          <p:cNvPr id="3080" name="TextBox 9"/>
          <p:cNvSpPr txBox="1">
            <a:spLocks noChangeArrowheads="1"/>
          </p:cNvSpPr>
          <p:nvPr/>
        </p:nvSpPr>
        <p:spPr bwMode="auto">
          <a:xfrm>
            <a:off x="5060950" y="5191125"/>
            <a:ext cx="557213" cy="523875"/>
          </a:xfrm>
          <a:prstGeom prst="rect">
            <a:avLst/>
          </a:prstGeom>
          <a:noFill/>
          <a:ln w="9525">
            <a:noFill/>
            <a:miter lim="800000"/>
            <a:headEnd/>
            <a:tailEnd/>
          </a:ln>
        </p:spPr>
        <p:txBody>
          <a:bodyPr wrap="none">
            <a:spAutoFit/>
          </a:bodyPr>
          <a:lstStyle/>
          <a:p>
            <a:pPr fontAlgn="base">
              <a:spcBef>
                <a:spcPct val="0"/>
              </a:spcBef>
              <a:spcAft>
                <a:spcPct val="0"/>
              </a:spcAft>
            </a:pPr>
            <a:r>
              <a:rPr lang="en-US" sz="2800">
                <a:solidFill>
                  <a:prstClr val="black"/>
                </a:solidFill>
                <a:latin typeface="Arial" charset="0"/>
                <a:cs typeface="Arial" charset="0"/>
              </a:rPr>
              <a:t>B</a:t>
            </a:r>
            <a:r>
              <a:rPr lang="en-US" sz="2800" baseline="-25000">
                <a:solidFill>
                  <a:prstClr val="black"/>
                </a:solidFill>
                <a:latin typeface="Arial" charset="0"/>
                <a:cs typeface="Arial" charset="0"/>
              </a:rPr>
              <a:t>3</a:t>
            </a:r>
          </a:p>
        </p:txBody>
      </p:sp>
      <p:cxnSp>
        <p:nvCxnSpPr>
          <p:cNvPr id="15" name="Straight Arrow Connector 14"/>
          <p:cNvCxnSpPr/>
          <p:nvPr/>
        </p:nvCxnSpPr>
        <p:spPr>
          <a:xfrm>
            <a:off x="3917950" y="3048000"/>
            <a:ext cx="9144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3917950" y="4265613"/>
            <a:ext cx="914400" cy="158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3917950" y="5486400"/>
            <a:ext cx="9144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rot="16200000" flipH="1">
            <a:off x="3917950" y="3200400"/>
            <a:ext cx="838200" cy="83820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H="1">
            <a:off x="3917950" y="4495800"/>
            <a:ext cx="838200" cy="83820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1" name="&quot;No&quot; Symbol 20"/>
          <p:cNvSpPr/>
          <p:nvPr/>
        </p:nvSpPr>
        <p:spPr>
          <a:xfrm>
            <a:off x="4070350" y="3352800"/>
            <a:ext cx="457200" cy="457200"/>
          </a:xfrm>
          <a:prstGeom prst="noSmoking">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en-US">
              <a:solidFill>
                <a:prstClr val="black"/>
              </a:solidFill>
            </a:endParaRPr>
          </a:p>
        </p:txBody>
      </p:sp>
      <p:sp>
        <p:nvSpPr>
          <p:cNvPr id="22" name="&quot;No&quot; Symbol 21"/>
          <p:cNvSpPr/>
          <p:nvPr/>
        </p:nvSpPr>
        <p:spPr>
          <a:xfrm>
            <a:off x="4070350" y="4724400"/>
            <a:ext cx="457200" cy="457200"/>
          </a:xfrm>
          <a:prstGeom prst="noSmoking">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en-US">
              <a:solidFill>
                <a:prstClr val="black"/>
              </a:solidFill>
            </a:endParaRPr>
          </a:p>
        </p:txBody>
      </p:sp>
      <p:sp>
        <p:nvSpPr>
          <p:cNvPr id="31" name="Oval 30"/>
          <p:cNvSpPr/>
          <p:nvPr/>
        </p:nvSpPr>
        <p:spPr>
          <a:xfrm>
            <a:off x="3505200" y="1219200"/>
            <a:ext cx="5334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a:t>
            </a:r>
            <a:endParaRPr lang="en-US" dirty="0"/>
          </a:p>
        </p:txBody>
      </p:sp>
      <p:sp>
        <p:nvSpPr>
          <p:cNvPr id="32" name="Oval 31"/>
          <p:cNvSpPr/>
          <p:nvPr/>
        </p:nvSpPr>
        <p:spPr>
          <a:xfrm>
            <a:off x="4572000" y="1219200"/>
            <a:ext cx="5334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B</a:t>
            </a:r>
            <a:endParaRPr lang="en-US" dirty="0"/>
          </a:p>
        </p:txBody>
      </p:sp>
    </p:spTree>
    <p:extLst>
      <p:ext uri="{BB962C8B-B14F-4D97-AF65-F5344CB8AC3E}">
        <p14:creationId xmlns:p14="http://schemas.microsoft.com/office/powerpoint/2010/main" val="342704069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extBox 19"/>
          <p:cNvSpPr txBox="1">
            <a:spLocks noChangeArrowheads="1"/>
          </p:cNvSpPr>
          <p:nvPr/>
        </p:nvSpPr>
        <p:spPr bwMode="auto">
          <a:xfrm>
            <a:off x="457200" y="304800"/>
            <a:ext cx="7010400" cy="523875"/>
          </a:xfrm>
          <a:prstGeom prst="rect">
            <a:avLst/>
          </a:prstGeom>
          <a:noFill/>
          <a:ln w="9525">
            <a:noFill/>
            <a:miter lim="800000"/>
            <a:headEnd/>
            <a:tailEnd/>
          </a:ln>
        </p:spPr>
        <p:txBody>
          <a:bodyPr>
            <a:spAutoFit/>
          </a:bodyPr>
          <a:lstStyle/>
          <a:p>
            <a:pPr fontAlgn="base">
              <a:spcBef>
                <a:spcPct val="0"/>
              </a:spcBef>
              <a:spcAft>
                <a:spcPct val="0"/>
              </a:spcAft>
            </a:pPr>
            <a:r>
              <a:rPr lang="en-US" sz="2800">
                <a:solidFill>
                  <a:prstClr val="black"/>
                </a:solidFill>
                <a:latin typeface="Rockwell Extra Bold" pitchFamily="18" charset="0"/>
                <a:cs typeface="Arial" charset="0"/>
              </a:rPr>
              <a:t>Orthogonality and Equivalence</a:t>
            </a:r>
          </a:p>
        </p:txBody>
      </p:sp>
      <p:sp>
        <p:nvSpPr>
          <p:cNvPr id="4099" name="TextBox 4"/>
          <p:cNvSpPr txBox="1">
            <a:spLocks noChangeArrowheads="1"/>
          </p:cNvSpPr>
          <p:nvPr/>
        </p:nvSpPr>
        <p:spPr bwMode="auto">
          <a:xfrm>
            <a:off x="1828800" y="1447800"/>
            <a:ext cx="557213" cy="523875"/>
          </a:xfrm>
          <a:prstGeom prst="rect">
            <a:avLst/>
          </a:prstGeom>
          <a:noFill/>
          <a:ln w="9525">
            <a:noFill/>
            <a:miter lim="800000"/>
            <a:headEnd/>
            <a:tailEnd/>
          </a:ln>
        </p:spPr>
        <p:txBody>
          <a:bodyPr wrap="none">
            <a:spAutoFit/>
          </a:bodyPr>
          <a:lstStyle/>
          <a:p>
            <a:pPr fontAlgn="base">
              <a:spcBef>
                <a:spcPct val="0"/>
              </a:spcBef>
              <a:spcAft>
                <a:spcPct val="0"/>
              </a:spcAft>
            </a:pPr>
            <a:r>
              <a:rPr lang="en-US" sz="2800">
                <a:solidFill>
                  <a:prstClr val="black"/>
                </a:solidFill>
                <a:latin typeface="Arial" charset="0"/>
                <a:cs typeface="Arial" charset="0"/>
              </a:rPr>
              <a:t>A</a:t>
            </a:r>
            <a:r>
              <a:rPr lang="en-US" sz="2800" baseline="-25000">
                <a:solidFill>
                  <a:prstClr val="black"/>
                </a:solidFill>
                <a:latin typeface="Arial" charset="0"/>
                <a:cs typeface="Arial" charset="0"/>
              </a:rPr>
              <a:t>1</a:t>
            </a:r>
          </a:p>
        </p:txBody>
      </p:sp>
      <p:sp>
        <p:nvSpPr>
          <p:cNvPr id="4100" name="TextBox 5"/>
          <p:cNvSpPr txBox="1">
            <a:spLocks noChangeArrowheads="1"/>
          </p:cNvSpPr>
          <p:nvPr/>
        </p:nvSpPr>
        <p:spPr bwMode="auto">
          <a:xfrm>
            <a:off x="1828800" y="2571750"/>
            <a:ext cx="577850" cy="523875"/>
          </a:xfrm>
          <a:prstGeom prst="rect">
            <a:avLst/>
          </a:prstGeom>
          <a:noFill/>
          <a:ln w="9525">
            <a:noFill/>
            <a:miter lim="800000"/>
            <a:headEnd/>
            <a:tailEnd/>
          </a:ln>
        </p:spPr>
        <p:txBody>
          <a:bodyPr wrap="none">
            <a:spAutoFit/>
          </a:bodyPr>
          <a:lstStyle/>
          <a:p>
            <a:pPr fontAlgn="base">
              <a:spcBef>
                <a:spcPct val="0"/>
              </a:spcBef>
              <a:spcAft>
                <a:spcPct val="0"/>
              </a:spcAft>
            </a:pPr>
            <a:r>
              <a:rPr lang="en-US" sz="2800">
                <a:solidFill>
                  <a:prstClr val="black"/>
                </a:solidFill>
                <a:latin typeface="Arial" charset="0"/>
                <a:cs typeface="Arial" charset="0"/>
              </a:rPr>
              <a:t>B</a:t>
            </a:r>
            <a:r>
              <a:rPr lang="en-US" sz="2800" baseline="-25000">
                <a:solidFill>
                  <a:prstClr val="black"/>
                </a:solidFill>
                <a:latin typeface="Arial" charset="0"/>
                <a:cs typeface="Arial" charset="0"/>
              </a:rPr>
              <a:t>2</a:t>
            </a:r>
          </a:p>
        </p:txBody>
      </p:sp>
      <p:sp>
        <p:nvSpPr>
          <p:cNvPr id="4101" name="TextBox 7"/>
          <p:cNvSpPr txBox="1">
            <a:spLocks noChangeArrowheads="1"/>
          </p:cNvSpPr>
          <p:nvPr/>
        </p:nvSpPr>
        <p:spPr bwMode="auto">
          <a:xfrm>
            <a:off x="3657600" y="1447800"/>
            <a:ext cx="557213" cy="523875"/>
          </a:xfrm>
          <a:prstGeom prst="rect">
            <a:avLst/>
          </a:prstGeom>
          <a:noFill/>
          <a:ln w="9525">
            <a:noFill/>
            <a:miter lim="800000"/>
            <a:headEnd/>
            <a:tailEnd/>
          </a:ln>
        </p:spPr>
        <p:txBody>
          <a:bodyPr wrap="none">
            <a:spAutoFit/>
          </a:bodyPr>
          <a:lstStyle/>
          <a:p>
            <a:pPr fontAlgn="base">
              <a:spcBef>
                <a:spcPct val="0"/>
              </a:spcBef>
              <a:spcAft>
                <a:spcPct val="0"/>
              </a:spcAft>
            </a:pPr>
            <a:r>
              <a:rPr lang="en-US" sz="2800">
                <a:solidFill>
                  <a:prstClr val="black"/>
                </a:solidFill>
                <a:latin typeface="Arial" charset="0"/>
                <a:cs typeface="Arial" charset="0"/>
              </a:rPr>
              <a:t>B</a:t>
            </a:r>
            <a:r>
              <a:rPr lang="en-US" sz="2800" baseline="-25000">
                <a:solidFill>
                  <a:prstClr val="black"/>
                </a:solidFill>
                <a:latin typeface="Arial" charset="0"/>
                <a:cs typeface="Arial" charset="0"/>
              </a:rPr>
              <a:t>1</a:t>
            </a:r>
          </a:p>
        </p:txBody>
      </p:sp>
      <p:sp>
        <p:nvSpPr>
          <p:cNvPr id="4102" name="TextBox 8"/>
          <p:cNvSpPr txBox="1">
            <a:spLocks noChangeArrowheads="1"/>
          </p:cNvSpPr>
          <p:nvPr/>
        </p:nvSpPr>
        <p:spPr bwMode="auto">
          <a:xfrm>
            <a:off x="3657600" y="2571750"/>
            <a:ext cx="577850" cy="523875"/>
          </a:xfrm>
          <a:prstGeom prst="rect">
            <a:avLst/>
          </a:prstGeom>
          <a:noFill/>
          <a:ln w="9525">
            <a:noFill/>
            <a:miter lim="800000"/>
            <a:headEnd/>
            <a:tailEnd/>
          </a:ln>
        </p:spPr>
        <p:txBody>
          <a:bodyPr wrap="none">
            <a:spAutoFit/>
          </a:bodyPr>
          <a:lstStyle/>
          <a:p>
            <a:pPr fontAlgn="base">
              <a:spcBef>
                <a:spcPct val="0"/>
              </a:spcBef>
              <a:spcAft>
                <a:spcPct val="0"/>
              </a:spcAft>
            </a:pPr>
            <a:r>
              <a:rPr lang="en-US" sz="2800">
                <a:solidFill>
                  <a:prstClr val="black"/>
                </a:solidFill>
                <a:latin typeface="Arial" charset="0"/>
                <a:cs typeface="Arial" charset="0"/>
              </a:rPr>
              <a:t>C</a:t>
            </a:r>
            <a:r>
              <a:rPr lang="en-US" sz="2800" baseline="-25000">
                <a:solidFill>
                  <a:prstClr val="black"/>
                </a:solidFill>
                <a:latin typeface="Arial" charset="0"/>
                <a:cs typeface="Arial" charset="0"/>
              </a:rPr>
              <a:t>2</a:t>
            </a:r>
          </a:p>
        </p:txBody>
      </p:sp>
      <p:cxnSp>
        <p:nvCxnSpPr>
          <p:cNvPr id="15" name="Straight Arrow Connector 14"/>
          <p:cNvCxnSpPr/>
          <p:nvPr/>
        </p:nvCxnSpPr>
        <p:spPr>
          <a:xfrm>
            <a:off x="2514600" y="1676400"/>
            <a:ext cx="9144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2514600" y="2894013"/>
            <a:ext cx="914400" cy="158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4105" name="TextBox 17"/>
          <p:cNvSpPr txBox="1">
            <a:spLocks noChangeArrowheads="1"/>
          </p:cNvSpPr>
          <p:nvPr/>
        </p:nvSpPr>
        <p:spPr bwMode="auto">
          <a:xfrm>
            <a:off x="4114800" y="3805238"/>
            <a:ext cx="557213" cy="523875"/>
          </a:xfrm>
          <a:prstGeom prst="rect">
            <a:avLst/>
          </a:prstGeom>
          <a:noFill/>
          <a:ln w="9525">
            <a:noFill/>
            <a:miter lim="800000"/>
            <a:headEnd/>
            <a:tailEnd/>
          </a:ln>
        </p:spPr>
        <p:txBody>
          <a:bodyPr wrap="none">
            <a:spAutoFit/>
          </a:bodyPr>
          <a:lstStyle/>
          <a:p>
            <a:pPr fontAlgn="base">
              <a:spcBef>
                <a:spcPct val="0"/>
              </a:spcBef>
              <a:spcAft>
                <a:spcPct val="0"/>
              </a:spcAft>
            </a:pPr>
            <a:r>
              <a:rPr lang="en-US" sz="2800">
                <a:solidFill>
                  <a:prstClr val="black"/>
                </a:solidFill>
                <a:latin typeface="Arial" charset="0"/>
                <a:cs typeface="Arial" charset="0"/>
              </a:rPr>
              <a:t>B</a:t>
            </a:r>
            <a:r>
              <a:rPr lang="en-US" sz="2800" baseline="-25000">
                <a:solidFill>
                  <a:prstClr val="black"/>
                </a:solidFill>
                <a:latin typeface="Arial" charset="0"/>
                <a:cs typeface="Arial" charset="0"/>
              </a:rPr>
              <a:t>1</a:t>
            </a:r>
          </a:p>
        </p:txBody>
      </p:sp>
      <p:sp>
        <p:nvSpPr>
          <p:cNvPr id="4106" name="TextBox 22"/>
          <p:cNvSpPr txBox="1">
            <a:spLocks noChangeArrowheads="1"/>
          </p:cNvSpPr>
          <p:nvPr/>
        </p:nvSpPr>
        <p:spPr bwMode="auto">
          <a:xfrm>
            <a:off x="5181600" y="3805238"/>
            <a:ext cx="557213" cy="523875"/>
          </a:xfrm>
          <a:prstGeom prst="rect">
            <a:avLst/>
          </a:prstGeom>
          <a:noFill/>
          <a:ln w="9525">
            <a:noFill/>
            <a:miter lim="800000"/>
            <a:headEnd/>
            <a:tailEnd/>
          </a:ln>
        </p:spPr>
        <p:txBody>
          <a:bodyPr wrap="none">
            <a:spAutoFit/>
          </a:bodyPr>
          <a:lstStyle/>
          <a:p>
            <a:pPr fontAlgn="base">
              <a:spcBef>
                <a:spcPct val="0"/>
              </a:spcBef>
              <a:spcAft>
                <a:spcPct val="0"/>
              </a:spcAft>
            </a:pPr>
            <a:r>
              <a:rPr lang="en-US" sz="2800">
                <a:solidFill>
                  <a:prstClr val="black"/>
                </a:solidFill>
                <a:latin typeface="Arial" charset="0"/>
                <a:cs typeface="Arial" charset="0"/>
              </a:rPr>
              <a:t>B</a:t>
            </a:r>
            <a:r>
              <a:rPr lang="en-US" sz="2800" baseline="-25000">
                <a:solidFill>
                  <a:prstClr val="black"/>
                </a:solidFill>
                <a:latin typeface="Arial" charset="0"/>
                <a:cs typeface="Arial" charset="0"/>
              </a:rPr>
              <a:t>2</a:t>
            </a:r>
          </a:p>
        </p:txBody>
      </p:sp>
      <p:sp>
        <p:nvSpPr>
          <p:cNvPr id="4107" name="TextBox 23"/>
          <p:cNvSpPr txBox="1">
            <a:spLocks noChangeArrowheads="1"/>
          </p:cNvSpPr>
          <p:nvPr/>
        </p:nvSpPr>
        <p:spPr bwMode="auto">
          <a:xfrm>
            <a:off x="3048000" y="4953000"/>
            <a:ext cx="557213" cy="523875"/>
          </a:xfrm>
          <a:prstGeom prst="rect">
            <a:avLst/>
          </a:prstGeom>
          <a:noFill/>
          <a:ln w="9525">
            <a:noFill/>
            <a:miter lim="800000"/>
            <a:headEnd/>
            <a:tailEnd/>
          </a:ln>
        </p:spPr>
        <p:txBody>
          <a:bodyPr wrap="none">
            <a:spAutoFit/>
          </a:bodyPr>
          <a:lstStyle/>
          <a:p>
            <a:pPr fontAlgn="base">
              <a:spcBef>
                <a:spcPct val="0"/>
              </a:spcBef>
              <a:spcAft>
                <a:spcPct val="0"/>
              </a:spcAft>
            </a:pPr>
            <a:r>
              <a:rPr lang="en-US" sz="2800">
                <a:solidFill>
                  <a:prstClr val="black"/>
                </a:solidFill>
                <a:latin typeface="Arial" charset="0"/>
                <a:cs typeface="Arial" charset="0"/>
              </a:rPr>
              <a:t>A</a:t>
            </a:r>
            <a:r>
              <a:rPr lang="en-US" sz="2800" baseline="-25000">
                <a:solidFill>
                  <a:prstClr val="black"/>
                </a:solidFill>
                <a:latin typeface="Arial" charset="0"/>
                <a:cs typeface="Arial" charset="0"/>
              </a:rPr>
              <a:t>1</a:t>
            </a:r>
          </a:p>
        </p:txBody>
      </p:sp>
      <p:sp>
        <p:nvSpPr>
          <p:cNvPr id="4108" name="TextBox 24"/>
          <p:cNvSpPr txBox="1">
            <a:spLocks noChangeArrowheads="1"/>
          </p:cNvSpPr>
          <p:nvPr/>
        </p:nvSpPr>
        <p:spPr bwMode="auto">
          <a:xfrm>
            <a:off x="4876800" y="4953000"/>
            <a:ext cx="423863" cy="523875"/>
          </a:xfrm>
          <a:prstGeom prst="rect">
            <a:avLst/>
          </a:prstGeom>
          <a:noFill/>
          <a:ln w="9525">
            <a:noFill/>
            <a:miter lim="800000"/>
            <a:headEnd/>
            <a:tailEnd/>
          </a:ln>
        </p:spPr>
        <p:txBody>
          <a:bodyPr wrap="none">
            <a:spAutoFit/>
          </a:bodyPr>
          <a:lstStyle/>
          <a:p>
            <a:pPr fontAlgn="base">
              <a:spcBef>
                <a:spcPct val="0"/>
              </a:spcBef>
              <a:spcAft>
                <a:spcPct val="0"/>
              </a:spcAft>
            </a:pPr>
            <a:r>
              <a:rPr lang="en-US" sz="2800">
                <a:solidFill>
                  <a:prstClr val="black"/>
                </a:solidFill>
                <a:latin typeface="Arial" charset="0"/>
                <a:cs typeface="Arial" charset="0"/>
              </a:rPr>
              <a:t>B</a:t>
            </a:r>
            <a:endParaRPr lang="en-US" sz="2800" baseline="-25000">
              <a:solidFill>
                <a:prstClr val="black"/>
              </a:solidFill>
              <a:latin typeface="Arial" charset="0"/>
              <a:cs typeface="Arial" charset="0"/>
            </a:endParaRPr>
          </a:p>
        </p:txBody>
      </p:sp>
      <p:cxnSp>
        <p:nvCxnSpPr>
          <p:cNvPr id="26" name="Straight Arrow Connector 25"/>
          <p:cNvCxnSpPr/>
          <p:nvPr/>
        </p:nvCxnSpPr>
        <p:spPr>
          <a:xfrm>
            <a:off x="3733800" y="5181600"/>
            <a:ext cx="9144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4110" name="TextBox 26"/>
          <p:cNvSpPr txBox="1">
            <a:spLocks noChangeArrowheads="1"/>
          </p:cNvSpPr>
          <p:nvPr/>
        </p:nvSpPr>
        <p:spPr bwMode="auto">
          <a:xfrm>
            <a:off x="4724400" y="3881438"/>
            <a:ext cx="363538" cy="461962"/>
          </a:xfrm>
          <a:prstGeom prst="rect">
            <a:avLst/>
          </a:prstGeom>
          <a:noFill/>
          <a:ln w="9525">
            <a:noFill/>
            <a:miter lim="800000"/>
            <a:headEnd/>
            <a:tailEnd/>
          </a:ln>
        </p:spPr>
        <p:txBody>
          <a:bodyPr wrap="none">
            <a:spAutoFit/>
          </a:bodyPr>
          <a:lstStyle/>
          <a:p>
            <a:pPr fontAlgn="base">
              <a:spcBef>
                <a:spcPct val="0"/>
              </a:spcBef>
              <a:spcAft>
                <a:spcPct val="0"/>
              </a:spcAft>
            </a:pPr>
            <a:r>
              <a:rPr lang="en-US" sz="2400">
                <a:solidFill>
                  <a:prstClr val="black"/>
                </a:solidFill>
                <a:latin typeface="Arial" charset="0"/>
                <a:cs typeface="Arial" charset="0"/>
              </a:rPr>
              <a:t>=</a:t>
            </a:r>
          </a:p>
        </p:txBody>
      </p:sp>
      <p:sp>
        <p:nvSpPr>
          <p:cNvPr id="4111" name="TextBox 27"/>
          <p:cNvSpPr txBox="1">
            <a:spLocks noChangeArrowheads="1"/>
          </p:cNvSpPr>
          <p:nvPr/>
        </p:nvSpPr>
        <p:spPr bwMode="auto">
          <a:xfrm>
            <a:off x="3505200" y="3805238"/>
            <a:ext cx="363538" cy="523875"/>
          </a:xfrm>
          <a:prstGeom prst="rect">
            <a:avLst/>
          </a:prstGeom>
          <a:noFill/>
          <a:ln w="9525">
            <a:noFill/>
            <a:miter lim="800000"/>
            <a:headEnd/>
            <a:tailEnd/>
          </a:ln>
        </p:spPr>
        <p:txBody>
          <a:bodyPr wrap="none">
            <a:spAutoFit/>
          </a:bodyPr>
          <a:lstStyle/>
          <a:p>
            <a:pPr fontAlgn="base">
              <a:spcBef>
                <a:spcPct val="0"/>
              </a:spcBef>
              <a:spcAft>
                <a:spcPct val="0"/>
              </a:spcAft>
            </a:pPr>
            <a:r>
              <a:rPr lang="en-US" sz="2800">
                <a:solidFill>
                  <a:prstClr val="black"/>
                </a:solidFill>
                <a:latin typeface="Arial" charset="0"/>
                <a:cs typeface="Arial" charset="0"/>
              </a:rPr>
              <a:t>if</a:t>
            </a:r>
          </a:p>
        </p:txBody>
      </p:sp>
      <p:sp>
        <p:nvSpPr>
          <p:cNvPr id="4112" name="TextBox 24"/>
          <p:cNvSpPr txBox="1">
            <a:spLocks noChangeArrowheads="1"/>
          </p:cNvSpPr>
          <p:nvPr/>
        </p:nvSpPr>
        <p:spPr bwMode="auto">
          <a:xfrm>
            <a:off x="6681788" y="4953000"/>
            <a:ext cx="577850" cy="523875"/>
          </a:xfrm>
          <a:prstGeom prst="rect">
            <a:avLst/>
          </a:prstGeom>
          <a:noFill/>
          <a:ln w="9525">
            <a:noFill/>
            <a:miter lim="800000"/>
            <a:headEnd/>
            <a:tailEnd/>
          </a:ln>
        </p:spPr>
        <p:txBody>
          <a:bodyPr wrap="none">
            <a:spAutoFit/>
          </a:bodyPr>
          <a:lstStyle/>
          <a:p>
            <a:pPr fontAlgn="base">
              <a:spcBef>
                <a:spcPct val="0"/>
              </a:spcBef>
              <a:spcAft>
                <a:spcPct val="0"/>
              </a:spcAft>
            </a:pPr>
            <a:r>
              <a:rPr lang="en-US" sz="2800">
                <a:solidFill>
                  <a:prstClr val="black"/>
                </a:solidFill>
                <a:latin typeface="Arial" charset="0"/>
                <a:cs typeface="Arial" charset="0"/>
              </a:rPr>
              <a:t>C</a:t>
            </a:r>
            <a:r>
              <a:rPr lang="en-US" sz="2800" baseline="-25000">
                <a:solidFill>
                  <a:prstClr val="black"/>
                </a:solidFill>
                <a:latin typeface="Arial" charset="0"/>
                <a:cs typeface="Arial" charset="0"/>
              </a:rPr>
              <a:t>2</a:t>
            </a:r>
          </a:p>
        </p:txBody>
      </p:sp>
      <p:cxnSp>
        <p:nvCxnSpPr>
          <p:cNvPr id="18" name="Straight Arrow Connector 17"/>
          <p:cNvCxnSpPr/>
          <p:nvPr/>
        </p:nvCxnSpPr>
        <p:spPr>
          <a:xfrm>
            <a:off x="5538788" y="5181600"/>
            <a:ext cx="9144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extBox 19"/>
          <p:cNvSpPr txBox="1">
            <a:spLocks noChangeArrowheads="1"/>
          </p:cNvSpPr>
          <p:nvPr/>
        </p:nvSpPr>
        <p:spPr bwMode="auto">
          <a:xfrm>
            <a:off x="457200" y="304800"/>
            <a:ext cx="7010400" cy="523875"/>
          </a:xfrm>
          <a:prstGeom prst="rect">
            <a:avLst/>
          </a:prstGeom>
          <a:noFill/>
          <a:ln w="9525">
            <a:noFill/>
            <a:miter lim="800000"/>
            <a:headEnd/>
            <a:tailEnd/>
          </a:ln>
        </p:spPr>
        <p:txBody>
          <a:bodyPr>
            <a:spAutoFit/>
          </a:bodyPr>
          <a:lstStyle/>
          <a:p>
            <a:pPr fontAlgn="base">
              <a:spcBef>
                <a:spcPct val="0"/>
              </a:spcBef>
              <a:spcAft>
                <a:spcPct val="0"/>
              </a:spcAft>
            </a:pPr>
            <a:r>
              <a:rPr lang="en-US" sz="2800">
                <a:solidFill>
                  <a:prstClr val="black"/>
                </a:solidFill>
                <a:latin typeface="Rockwell Extra Bold" pitchFamily="18" charset="0"/>
                <a:cs typeface="Arial" charset="0"/>
              </a:rPr>
              <a:t>Orthogonality and Equivalence</a:t>
            </a:r>
          </a:p>
        </p:txBody>
      </p:sp>
      <p:sp>
        <p:nvSpPr>
          <p:cNvPr id="17" name="Oval 16"/>
          <p:cNvSpPr/>
          <p:nvPr/>
        </p:nvSpPr>
        <p:spPr>
          <a:xfrm>
            <a:off x="1752600" y="1752600"/>
            <a:ext cx="5181600" cy="3276600"/>
          </a:xfrm>
          <a:prstGeom prst="ellipse">
            <a:avLst/>
          </a:prstGeom>
          <a:noFill/>
          <a:ln w="57150">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en-US">
              <a:solidFill>
                <a:prstClr val="white"/>
              </a:solidFill>
            </a:endParaRPr>
          </a:p>
        </p:txBody>
      </p:sp>
      <p:sp>
        <p:nvSpPr>
          <p:cNvPr id="5124" name="TextBox 19"/>
          <p:cNvSpPr txBox="1">
            <a:spLocks noChangeArrowheads="1"/>
          </p:cNvSpPr>
          <p:nvPr/>
        </p:nvSpPr>
        <p:spPr bwMode="auto">
          <a:xfrm>
            <a:off x="2895600" y="2667000"/>
            <a:ext cx="492125" cy="646113"/>
          </a:xfrm>
          <a:prstGeom prst="rect">
            <a:avLst/>
          </a:prstGeom>
          <a:noFill/>
          <a:ln w="9525">
            <a:noFill/>
            <a:miter lim="800000"/>
            <a:headEnd/>
            <a:tailEnd/>
          </a:ln>
        </p:spPr>
        <p:txBody>
          <a:bodyPr wrap="none">
            <a:spAutoFit/>
          </a:bodyPr>
          <a:lstStyle/>
          <a:p>
            <a:pPr fontAlgn="base">
              <a:spcBef>
                <a:spcPct val="0"/>
              </a:spcBef>
              <a:spcAft>
                <a:spcPct val="0"/>
              </a:spcAft>
            </a:pPr>
            <a:r>
              <a:rPr lang="en-US" sz="3600">
                <a:solidFill>
                  <a:prstClr val="black"/>
                </a:solidFill>
                <a:latin typeface="Arial" charset="0"/>
                <a:cs typeface="Arial" charset="0"/>
              </a:rPr>
              <a:t>A</a:t>
            </a:r>
          </a:p>
        </p:txBody>
      </p:sp>
      <p:sp>
        <p:nvSpPr>
          <p:cNvPr id="5125" name="TextBox 20"/>
          <p:cNvSpPr txBox="1">
            <a:spLocks noChangeArrowheads="1"/>
          </p:cNvSpPr>
          <p:nvPr/>
        </p:nvSpPr>
        <p:spPr bwMode="auto">
          <a:xfrm>
            <a:off x="5105400" y="3200400"/>
            <a:ext cx="492125" cy="646113"/>
          </a:xfrm>
          <a:prstGeom prst="rect">
            <a:avLst/>
          </a:prstGeom>
          <a:noFill/>
          <a:ln w="9525">
            <a:noFill/>
            <a:miter lim="800000"/>
            <a:headEnd/>
            <a:tailEnd/>
          </a:ln>
        </p:spPr>
        <p:txBody>
          <a:bodyPr wrap="none">
            <a:spAutoFit/>
          </a:bodyPr>
          <a:lstStyle/>
          <a:p>
            <a:pPr fontAlgn="base">
              <a:spcBef>
                <a:spcPct val="0"/>
              </a:spcBef>
              <a:spcAft>
                <a:spcPct val="0"/>
              </a:spcAft>
            </a:pPr>
            <a:r>
              <a:rPr lang="en-US" sz="3600">
                <a:solidFill>
                  <a:prstClr val="black"/>
                </a:solidFill>
                <a:latin typeface="Arial" charset="0"/>
                <a:cs typeface="Arial" charset="0"/>
              </a:rPr>
              <a:t>A</a:t>
            </a: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extBox 19"/>
          <p:cNvSpPr txBox="1">
            <a:spLocks noChangeArrowheads="1"/>
          </p:cNvSpPr>
          <p:nvPr/>
        </p:nvSpPr>
        <p:spPr bwMode="auto">
          <a:xfrm>
            <a:off x="457200" y="304800"/>
            <a:ext cx="7010400" cy="523875"/>
          </a:xfrm>
          <a:prstGeom prst="rect">
            <a:avLst/>
          </a:prstGeom>
          <a:noFill/>
          <a:ln w="9525">
            <a:noFill/>
            <a:miter lim="800000"/>
            <a:headEnd/>
            <a:tailEnd/>
          </a:ln>
        </p:spPr>
        <p:txBody>
          <a:bodyPr>
            <a:spAutoFit/>
          </a:bodyPr>
          <a:lstStyle/>
          <a:p>
            <a:pPr fontAlgn="base">
              <a:spcBef>
                <a:spcPct val="0"/>
              </a:spcBef>
              <a:spcAft>
                <a:spcPct val="0"/>
              </a:spcAft>
            </a:pPr>
            <a:r>
              <a:rPr lang="en-US" sz="2800">
                <a:solidFill>
                  <a:prstClr val="black"/>
                </a:solidFill>
                <a:latin typeface="Rockwell Extra Bold" pitchFamily="18" charset="0"/>
                <a:cs typeface="Arial" charset="0"/>
              </a:rPr>
              <a:t>Orthogonality and Equivalence</a:t>
            </a:r>
          </a:p>
        </p:txBody>
      </p:sp>
      <p:sp>
        <p:nvSpPr>
          <p:cNvPr id="17" name="Oval 16"/>
          <p:cNvSpPr/>
          <p:nvPr/>
        </p:nvSpPr>
        <p:spPr>
          <a:xfrm>
            <a:off x="1752600" y="1752600"/>
            <a:ext cx="5181600" cy="3276600"/>
          </a:xfrm>
          <a:prstGeom prst="ellipse">
            <a:avLst/>
          </a:prstGeom>
          <a:noFill/>
          <a:ln w="57150">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en-US">
              <a:solidFill>
                <a:prstClr val="white"/>
              </a:solidFill>
            </a:endParaRPr>
          </a:p>
        </p:txBody>
      </p:sp>
      <p:sp>
        <p:nvSpPr>
          <p:cNvPr id="6148" name="TextBox 19"/>
          <p:cNvSpPr txBox="1">
            <a:spLocks noChangeArrowheads="1"/>
          </p:cNvSpPr>
          <p:nvPr/>
        </p:nvSpPr>
        <p:spPr bwMode="auto">
          <a:xfrm>
            <a:off x="2895600" y="2667000"/>
            <a:ext cx="492125" cy="646113"/>
          </a:xfrm>
          <a:prstGeom prst="rect">
            <a:avLst/>
          </a:prstGeom>
          <a:noFill/>
          <a:ln w="9525">
            <a:noFill/>
            <a:miter lim="800000"/>
            <a:headEnd/>
            <a:tailEnd/>
          </a:ln>
        </p:spPr>
        <p:txBody>
          <a:bodyPr wrap="none">
            <a:spAutoFit/>
          </a:bodyPr>
          <a:lstStyle/>
          <a:p>
            <a:pPr fontAlgn="base">
              <a:spcBef>
                <a:spcPct val="0"/>
              </a:spcBef>
              <a:spcAft>
                <a:spcPct val="0"/>
              </a:spcAft>
            </a:pPr>
            <a:r>
              <a:rPr lang="en-US" sz="3600">
                <a:solidFill>
                  <a:prstClr val="black"/>
                </a:solidFill>
                <a:latin typeface="Arial" charset="0"/>
                <a:cs typeface="Arial" charset="0"/>
              </a:rPr>
              <a:t>A</a:t>
            </a:r>
          </a:p>
        </p:txBody>
      </p:sp>
      <p:sp>
        <p:nvSpPr>
          <p:cNvPr id="6149" name="TextBox 20"/>
          <p:cNvSpPr txBox="1">
            <a:spLocks noChangeArrowheads="1"/>
          </p:cNvSpPr>
          <p:nvPr/>
        </p:nvSpPr>
        <p:spPr bwMode="auto">
          <a:xfrm>
            <a:off x="4994275" y="3200400"/>
            <a:ext cx="492125" cy="646113"/>
          </a:xfrm>
          <a:prstGeom prst="rect">
            <a:avLst/>
          </a:prstGeom>
          <a:noFill/>
          <a:ln w="9525">
            <a:noFill/>
            <a:miter lim="800000"/>
            <a:headEnd/>
            <a:tailEnd/>
          </a:ln>
        </p:spPr>
        <p:txBody>
          <a:bodyPr wrap="none">
            <a:spAutoFit/>
          </a:bodyPr>
          <a:lstStyle/>
          <a:p>
            <a:pPr algn="ctr" fontAlgn="base">
              <a:spcBef>
                <a:spcPct val="0"/>
              </a:spcBef>
              <a:spcAft>
                <a:spcPct val="0"/>
              </a:spcAft>
            </a:pPr>
            <a:r>
              <a:rPr lang="en-US" sz="3600">
                <a:solidFill>
                  <a:prstClr val="black"/>
                </a:solidFill>
                <a:latin typeface="Arial" charset="0"/>
                <a:cs typeface="Arial" charset="0"/>
              </a:rPr>
              <a:t>A</a:t>
            </a:r>
          </a:p>
        </p:txBody>
      </p:sp>
      <p:sp>
        <p:nvSpPr>
          <p:cNvPr id="6" name="Oval 5"/>
          <p:cNvSpPr/>
          <p:nvPr/>
        </p:nvSpPr>
        <p:spPr>
          <a:xfrm>
            <a:off x="4724400" y="2971800"/>
            <a:ext cx="990600" cy="1066800"/>
          </a:xfrm>
          <a:prstGeom prst="ellipse">
            <a:avLst/>
          </a:prstGeom>
          <a:noFill/>
          <a:ln w="57150">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en-US">
              <a:solidFill>
                <a:prstClr val="white"/>
              </a:solidFil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6.2|38.2"/>
</p:tagLst>
</file>

<file path=ppt/tags/tag10.xml><?xml version="1.0" encoding="utf-8"?>
<p:tagLst xmlns:a="http://schemas.openxmlformats.org/drawingml/2006/main" xmlns:r="http://schemas.openxmlformats.org/officeDocument/2006/relationships" xmlns:p="http://schemas.openxmlformats.org/presentationml/2006/main">
  <p:tag name="TIMING" val="|17.8|9.6|8.5|20.1"/>
</p:tagLst>
</file>

<file path=ppt/tags/tag11.xml><?xml version="1.0" encoding="utf-8"?>
<p:tagLst xmlns:a="http://schemas.openxmlformats.org/drawingml/2006/main" xmlns:r="http://schemas.openxmlformats.org/officeDocument/2006/relationships" xmlns:p="http://schemas.openxmlformats.org/presentationml/2006/main">
  <p:tag name="TIMING" val="|4.3|11.6|7.5"/>
</p:tagLst>
</file>

<file path=ppt/tags/tag12.xml><?xml version="1.0" encoding="utf-8"?>
<p:tagLst xmlns:a="http://schemas.openxmlformats.org/drawingml/2006/main" xmlns:r="http://schemas.openxmlformats.org/officeDocument/2006/relationships" xmlns:p="http://schemas.openxmlformats.org/presentationml/2006/main">
  <p:tag name="TIMING" val="|36.4"/>
</p:tagLst>
</file>

<file path=ppt/tags/tag13.xml><?xml version="1.0" encoding="utf-8"?>
<p:tagLst xmlns:a="http://schemas.openxmlformats.org/drawingml/2006/main" xmlns:r="http://schemas.openxmlformats.org/officeDocument/2006/relationships" xmlns:p="http://schemas.openxmlformats.org/presentationml/2006/main">
  <p:tag name="TIMING" val="|10.2|9.1|5.1"/>
</p:tagLst>
</file>

<file path=ppt/tags/tag14.xml><?xml version="1.0" encoding="utf-8"?>
<p:tagLst xmlns:a="http://schemas.openxmlformats.org/drawingml/2006/main" xmlns:r="http://schemas.openxmlformats.org/officeDocument/2006/relationships" xmlns:p="http://schemas.openxmlformats.org/presentationml/2006/main">
  <p:tag name="TIMING" val="|25"/>
</p:tagLst>
</file>

<file path=ppt/tags/tag15.xml><?xml version="1.0" encoding="utf-8"?>
<p:tagLst xmlns:a="http://schemas.openxmlformats.org/drawingml/2006/main" xmlns:r="http://schemas.openxmlformats.org/officeDocument/2006/relationships" xmlns:p="http://schemas.openxmlformats.org/presentationml/2006/main">
  <p:tag name="TIMING" val="|29.6"/>
</p:tagLst>
</file>

<file path=ppt/tags/tag16.xml><?xml version="1.0" encoding="utf-8"?>
<p:tagLst xmlns:a="http://schemas.openxmlformats.org/drawingml/2006/main" xmlns:r="http://schemas.openxmlformats.org/officeDocument/2006/relationships" xmlns:p="http://schemas.openxmlformats.org/presentationml/2006/main">
  <p:tag name="TIMING" val="|50.8"/>
</p:tagLst>
</file>

<file path=ppt/tags/tag2.xml><?xml version="1.0" encoding="utf-8"?>
<p:tagLst xmlns:a="http://schemas.openxmlformats.org/drawingml/2006/main" xmlns:r="http://schemas.openxmlformats.org/officeDocument/2006/relationships" xmlns:p="http://schemas.openxmlformats.org/presentationml/2006/main">
  <p:tag name="TIMING" val="|15.5|26.7"/>
</p:tagLst>
</file>

<file path=ppt/tags/tag3.xml><?xml version="1.0" encoding="utf-8"?>
<p:tagLst xmlns:a="http://schemas.openxmlformats.org/drawingml/2006/main" xmlns:r="http://schemas.openxmlformats.org/officeDocument/2006/relationships" xmlns:p="http://schemas.openxmlformats.org/presentationml/2006/main">
  <p:tag name="TIMING" val="|20.5"/>
</p:tagLst>
</file>

<file path=ppt/tags/tag4.xml><?xml version="1.0" encoding="utf-8"?>
<p:tagLst xmlns:a="http://schemas.openxmlformats.org/drawingml/2006/main" xmlns:r="http://schemas.openxmlformats.org/officeDocument/2006/relationships" xmlns:p="http://schemas.openxmlformats.org/presentationml/2006/main">
  <p:tag name="TIMING" val="|26.5|5.9"/>
</p:tagLst>
</file>

<file path=ppt/tags/tag5.xml><?xml version="1.0" encoding="utf-8"?>
<p:tagLst xmlns:a="http://schemas.openxmlformats.org/drawingml/2006/main" xmlns:r="http://schemas.openxmlformats.org/officeDocument/2006/relationships" xmlns:p="http://schemas.openxmlformats.org/presentationml/2006/main">
  <p:tag name="TIMING" val="|13.3|17.7|10.1|17.9"/>
</p:tagLst>
</file>

<file path=ppt/tags/tag6.xml><?xml version="1.0" encoding="utf-8"?>
<p:tagLst xmlns:a="http://schemas.openxmlformats.org/drawingml/2006/main" xmlns:r="http://schemas.openxmlformats.org/officeDocument/2006/relationships" xmlns:p="http://schemas.openxmlformats.org/presentationml/2006/main">
  <p:tag name="TIMING" val="|9.1|18.9|33.5|3.8"/>
</p:tagLst>
</file>

<file path=ppt/tags/tag7.xml><?xml version="1.0" encoding="utf-8"?>
<p:tagLst xmlns:a="http://schemas.openxmlformats.org/drawingml/2006/main" xmlns:r="http://schemas.openxmlformats.org/officeDocument/2006/relationships" xmlns:p="http://schemas.openxmlformats.org/presentationml/2006/main">
  <p:tag name="TIMING" val="|28.6"/>
</p:tagLst>
</file>

<file path=ppt/tags/tag8.xml><?xml version="1.0" encoding="utf-8"?>
<p:tagLst xmlns:a="http://schemas.openxmlformats.org/drawingml/2006/main" xmlns:r="http://schemas.openxmlformats.org/officeDocument/2006/relationships" xmlns:p="http://schemas.openxmlformats.org/presentationml/2006/main">
  <p:tag name="TIMING" val="|13.7|12.9|11.7|14.6"/>
</p:tagLst>
</file>

<file path=ppt/tags/tag9.xml><?xml version="1.0" encoding="utf-8"?>
<p:tagLst xmlns:a="http://schemas.openxmlformats.org/drawingml/2006/main" xmlns:r="http://schemas.openxmlformats.org/officeDocument/2006/relationships" xmlns:p="http://schemas.openxmlformats.org/presentationml/2006/main">
  <p:tag name="TIMING" val="|19.4|12.6|5.9|20.9|8.7"/>
</p:tagLst>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1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otalTime>1338</TotalTime>
  <Words>5776</Words>
  <Application>Microsoft Office PowerPoint</Application>
  <PresentationFormat>On-screen Show (4:3)</PresentationFormat>
  <Paragraphs>341</Paragraphs>
  <Slides>40</Slides>
  <Notes>40</Notes>
  <HiddenSlides>0</HiddenSlides>
  <MMClips>0</MMClips>
  <ScaleCrop>false</ScaleCrop>
  <HeadingPairs>
    <vt:vector size="4" baseType="variant">
      <vt:variant>
        <vt:lpstr>Theme</vt:lpstr>
      </vt:variant>
      <vt:variant>
        <vt:i4>5</vt:i4>
      </vt:variant>
      <vt:variant>
        <vt:lpstr>Slide Titles</vt:lpstr>
      </vt:variant>
      <vt:variant>
        <vt:i4>40</vt:i4>
      </vt:variant>
    </vt:vector>
  </HeadingPairs>
  <TitlesOfParts>
    <vt:vector size="45" baseType="lpstr">
      <vt:lpstr>1_Office Theme</vt:lpstr>
      <vt:lpstr>Office Theme</vt:lpstr>
      <vt:lpstr>2_Office Theme</vt:lpstr>
      <vt:lpstr>13_Office Theme</vt:lpstr>
      <vt:lpstr>3_Office Theme</vt:lpstr>
      <vt:lpstr>Orthogonality and Equivalence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Modular design of novel mega synthases</dc:title>
  <dc:creator>jcanderson</dc:creator>
  <cp:lastModifiedBy>jcanderson</cp:lastModifiedBy>
  <cp:revision>110</cp:revision>
  <dcterms:created xsi:type="dcterms:W3CDTF">2012-09-21T14:35:43Z</dcterms:created>
  <dcterms:modified xsi:type="dcterms:W3CDTF">2013-09-19T02:05:28Z</dcterms:modified>
</cp:coreProperties>
</file>